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 autoCompressPictures="0">
  <p:sldMasterIdLst>
    <p:sldMasterId id="2147483706" r:id="rId1"/>
  </p:sldMasterIdLst>
  <p:notesMasterIdLst>
    <p:notesMasterId r:id="rId38"/>
  </p:notesMasterIdLst>
  <p:sldIdLst>
    <p:sldId id="266" r:id="rId2"/>
    <p:sldId id="261" r:id="rId3"/>
    <p:sldId id="265" r:id="rId4"/>
    <p:sldId id="267" r:id="rId5"/>
    <p:sldId id="268" r:id="rId6"/>
    <p:sldId id="287" r:id="rId7"/>
    <p:sldId id="269" r:id="rId8"/>
    <p:sldId id="289" r:id="rId9"/>
    <p:sldId id="290" r:id="rId10"/>
    <p:sldId id="278" r:id="rId11"/>
    <p:sldId id="277" r:id="rId12"/>
    <p:sldId id="288" r:id="rId13"/>
    <p:sldId id="296" r:id="rId14"/>
    <p:sldId id="271" r:id="rId15"/>
    <p:sldId id="272" r:id="rId16"/>
    <p:sldId id="273" r:id="rId17"/>
    <p:sldId id="276" r:id="rId18"/>
    <p:sldId id="291" r:id="rId19"/>
    <p:sldId id="292" r:id="rId20"/>
    <p:sldId id="279" r:id="rId21"/>
    <p:sldId id="275" r:id="rId22"/>
    <p:sldId id="274" r:id="rId23"/>
    <p:sldId id="293" r:id="rId24"/>
    <p:sldId id="286" r:id="rId25"/>
    <p:sldId id="299" r:id="rId26"/>
    <p:sldId id="300" r:id="rId27"/>
    <p:sldId id="294" r:id="rId28"/>
    <p:sldId id="281" r:id="rId29"/>
    <p:sldId id="295" r:id="rId30"/>
    <p:sldId id="280" r:id="rId31"/>
    <p:sldId id="297" r:id="rId32"/>
    <p:sldId id="282" r:id="rId33"/>
    <p:sldId id="283" r:id="rId34"/>
    <p:sldId id="298" r:id="rId35"/>
    <p:sldId id="284" r:id="rId36"/>
    <p:sldId id="285" r:id="rId37"/>
  </p:sldIdLst>
  <p:sldSz cx="9144000" cy="6858000" type="screen4x3"/>
  <p:notesSz cx="6797675" cy="9926638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6" autoAdjust="0"/>
    <p:restoredTop sz="86939" autoAdjust="0"/>
  </p:normalViewPr>
  <p:slideViewPr>
    <p:cSldViewPr>
      <p:cViewPr varScale="1">
        <p:scale>
          <a:sx n="110" d="100"/>
          <a:sy n="110" d="100"/>
        </p:scale>
        <p:origin x="19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013BB-223A-4A7A-A9B6-504A14290792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BF349-27A5-44C1-8C69-2C3879FAD2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56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4346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8313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IG: </a:t>
            </a:r>
            <a:r>
              <a:rPr lang="nb-NO" dirty="0" err="1"/>
              <a:t>Reduction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error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both</a:t>
            </a:r>
            <a:r>
              <a:rPr lang="nb-NO" dirty="0"/>
              <a:t> sides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split</a:t>
            </a:r>
            <a:r>
              <a:rPr lang="nb-NO" dirty="0"/>
              <a:t> (</a:t>
            </a:r>
            <a:r>
              <a:rPr lang="nb-NO" dirty="0" err="1"/>
              <a:t>weighted</a:t>
            </a:r>
            <a:r>
              <a:rPr lang="nb-NO" dirty="0"/>
              <a:t> by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samples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side)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5230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Illustrate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drawing</a:t>
            </a:r>
            <a:r>
              <a:rPr lang="nb-NO" dirty="0"/>
              <a:t>, </a:t>
            </a:r>
            <a:r>
              <a:rPr lang="nb-NO" dirty="0" err="1"/>
              <a:t>emphasize</a:t>
            </a:r>
            <a:r>
              <a:rPr lang="nb-NO" dirty="0"/>
              <a:t> </a:t>
            </a:r>
            <a:r>
              <a:rPr lang="nb-NO" dirty="0" err="1"/>
              <a:t>subsets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features</a:t>
            </a:r>
            <a:r>
              <a:rPr lang="nb-NO" dirty="0"/>
              <a:t> and samples.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documentation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869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077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11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8147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144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5385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3870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3706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077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BF349-27A5-44C1-8C69-2C3879FAD297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983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Introduction: logo and na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0835" y="2572200"/>
            <a:ext cx="5662330" cy="1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65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: animated logo">
    <p:bg>
      <p:bgPr>
        <a:solidFill>
          <a:srgbClr val="009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2365579"/>
            <a:ext cx="2520000" cy="21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"/>
          <p:cNvSpPr>
            <a:spLocks noGrp="1"/>
          </p:cNvSpPr>
          <p:nvPr>
            <p:ph type="ctrTitle"/>
          </p:nvPr>
        </p:nvSpPr>
        <p:spPr>
          <a:xfrm>
            <a:off x="521494" y="2617200"/>
            <a:ext cx="8046506" cy="738664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Klikk</a:t>
            </a:r>
            <a:r>
              <a:rPr lang="en-GB" noProof="0" dirty="0"/>
              <a:t> for å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12" name="Undertittel 2"/>
          <p:cNvSpPr>
            <a:spLocks noGrp="1"/>
          </p:cNvSpPr>
          <p:nvPr>
            <p:ph type="subTitle" idx="1"/>
          </p:nvPr>
        </p:nvSpPr>
        <p:spPr>
          <a:xfrm>
            <a:off x="521494" y="3502800"/>
            <a:ext cx="8046506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err="1"/>
              <a:t>Klikk</a:t>
            </a:r>
            <a:r>
              <a:rPr lang="en-GB" noProof="0" dirty="0"/>
              <a:t> for å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undertittelstil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</p:txBody>
      </p:sp>
      <p:sp>
        <p:nvSpPr>
          <p:cNvPr id="14" name="Plassholder for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1494" y="3956400"/>
            <a:ext cx="8046506" cy="3365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Dato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1"/>
          </p:nvPr>
        </p:nvSpPr>
        <p:spPr>
          <a:xfrm>
            <a:off x="521494" y="6264001"/>
            <a:ext cx="2111906" cy="2031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bunntekst 5"/>
          <p:cNvSpPr>
            <a:spLocks noGrp="1"/>
          </p:cNvSpPr>
          <p:nvPr>
            <p:ph type="ftr" sz="quarter" idx="3"/>
          </p:nvPr>
        </p:nvSpPr>
        <p:spPr>
          <a:xfrm>
            <a:off x="5535900" y="6264000"/>
            <a:ext cx="3086100" cy="2063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Norwegian University of Life Sciences</a:t>
            </a:r>
            <a:endParaRPr lang="nb-NO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6000" y="406800"/>
            <a:ext cx="673200" cy="540126"/>
          </a:xfrm>
          <a:prstGeom prst="rect">
            <a:avLst/>
          </a:prstGeom>
        </p:spPr>
      </p:pic>
      <p:cxnSp>
        <p:nvCxnSpPr>
          <p:cNvPr id="8" name="Rett linje 7"/>
          <p:cNvCxnSpPr/>
          <p:nvPr userDrawn="1"/>
        </p:nvCxnSpPr>
        <p:spPr>
          <a:xfrm>
            <a:off x="521494" y="6237000"/>
            <a:ext cx="81010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1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background covering the entire surf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1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tIns="864000" anchor="ctr" anchorCtr="1"/>
          <a:lstStyle>
            <a:lvl1pPr marL="0" indent="0">
              <a:buNone/>
              <a:defRPr/>
            </a:lvl1pPr>
          </a:lstStyle>
          <a:p>
            <a:r>
              <a:rPr lang="nb-NO"/>
              <a:t>Click ikon to insert picture covering the entire surface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222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21494" y="1800000"/>
            <a:ext cx="8101013" cy="41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spcBef>
                <a:spcPts val="900"/>
              </a:spcBef>
              <a:defRPr sz="1650" baseline="0"/>
            </a:lvl1pPr>
            <a:lvl2pPr>
              <a:lnSpc>
                <a:spcPts val="2100"/>
              </a:lnSpc>
              <a:spcBef>
                <a:spcPts val="900"/>
              </a:spcBef>
              <a:defRPr sz="1650" baseline="0"/>
            </a:lvl2pPr>
            <a:lvl3pPr>
              <a:lnSpc>
                <a:spcPts val="2100"/>
              </a:lnSpc>
              <a:spcBef>
                <a:spcPts val="900"/>
              </a:spcBef>
              <a:defRPr sz="1650" baseline="0"/>
            </a:lvl3pPr>
            <a:lvl4pPr>
              <a:lnSpc>
                <a:spcPts val="2100"/>
              </a:lnSpc>
              <a:spcBef>
                <a:spcPts val="900"/>
              </a:spcBef>
              <a:defRPr sz="1650" baseline="0"/>
            </a:lvl4pPr>
            <a:lvl5pPr>
              <a:lnSpc>
                <a:spcPts val="2100"/>
              </a:lnSpc>
              <a:spcBef>
                <a:spcPts val="900"/>
              </a:spcBef>
              <a:defRPr sz="1650" baseline="0"/>
            </a:lvl5pPr>
          </a:lstStyle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å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Klikk</a:t>
            </a:r>
            <a:r>
              <a:rPr lang="en-GB" noProof="0" dirty="0"/>
              <a:t> for å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440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Klikk</a:t>
            </a:r>
            <a:r>
              <a:rPr lang="en-GB" noProof="0" dirty="0"/>
              <a:t> for å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cxnSp>
        <p:nvCxnSpPr>
          <p:cNvPr id="3" name="Rett linje 2"/>
          <p:cNvCxnSpPr/>
          <p:nvPr userDrawn="1"/>
        </p:nvCxnSpPr>
        <p:spPr>
          <a:xfrm>
            <a:off x="521494" y="6237000"/>
            <a:ext cx="8101013" cy="0"/>
          </a:xfrm>
          <a:prstGeom prst="line">
            <a:avLst/>
          </a:prstGeom>
          <a:ln w="12700">
            <a:solidFill>
              <a:srgbClr val="00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assholder for bilde 9"/>
          <p:cNvSpPr>
            <a:spLocks noGrp="1"/>
          </p:cNvSpPr>
          <p:nvPr>
            <p:ph type="pic" sz="quarter" idx="13" hasCustomPrompt="1"/>
          </p:nvPr>
        </p:nvSpPr>
        <p:spPr>
          <a:xfrm>
            <a:off x="521101" y="1800000"/>
            <a:ext cx="8101406" cy="4140000"/>
          </a:xfrm>
          <a:prstGeom prst="rect">
            <a:avLst/>
          </a:prstGeom>
          <a:noFill/>
        </p:spPr>
        <p:txBody>
          <a:bodyPr tIns="2160000" bIns="0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r>
              <a:rPr lang="nb-NO"/>
              <a:t>Click ikon to insert picture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304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21494" y="1800000"/>
            <a:ext cx="3834000" cy="41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spcBef>
                <a:spcPts val="900"/>
              </a:spcBef>
              <a:defRPr sz="1650" baseline="0"/>
            </a:lvl1pPr>
            <a:lvl2pPr>
              <a:lnSpc>
                <a:spcPts val="2100"/>
              </a:lnSpc>
              <a:spcBef>
                <a:spcPts val="900"/>
              </a:spcBef>
              <a:defRPr sz="1650" baseline="0"/>
            </a:lvl2pPr>
            <a:lvl3pPr>
              <a:lnSpc>
                <a:spcPts val="2100"/>
              </a:lnSpc>
              <a:spcBef>
                <a:spcPts val="900"/>
              </a:spcBef>
              <a:defRPr sz="1650" baseline="0"/>
            </a:lvl3pPr>
            <a:lvl4pPr>
              <a:lnSpc>
                <a:spcPts val="2100"/>
              </a:lnSpc>
              <a:spcBef>
                <a:spcPts val="900"/>
              </a:spcBef>
              <a:defRPr sz="1650" baseline="0"/>
            </a:lvl4pPr>
            <a:lvl5pPr>
              <a:lnSpc>
                <a:spcPts val="2100"/>
              </a:lnSpc>
              <a:spcBef>
                <a:spcPts val="900"/>
              </a:spcBef>
              <a:defRPr sz="1650" baseline="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bilde 9"/>
          <p:cNvSpPr>
            <a:spLocks noGrp="1"/>
          </p:cNvSpPr>
          <p:nvPr>
            <p:ph type="pic" sz="quarter" idx="13"/>
          </p:nvPr>
        </p:nvSpPr>
        <p:spPr>
          <a:xfrm>
            <a:off x="4787100" y="1800000"/>
            <a:ext cx="3834000" cy="4140000"/>
          </a:xfrm>
          <a:prstGeom prst="rect">
            <a:avLst/>
          </a:prstGeom>
          <a:noFill/>
        </p:spPr>
        <p:txBody>
          <a:bodyPr tIns="2160000" bIns="0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r>
              <a:rPr lang="nb-NO"/>
              <a:t>Klikk ikonet for å legge til et bilde</a:t>
            </a:r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768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2"/>
          <p:cNvSpPr>
            <a:spLocks noGrp="1"/>
          </p:cNvSpPr>
          <p:nvPr>
            <p:ph idx="1"/>
          </p:nvPr>
        </p:nvSpPr>
        <p:spPr>
          <a:xfrm>
            <a:off x="4787100" y="1800000"/>
            <a:ext cx="3834000" cy="41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spcBef>
                <a:spcPts val="900"/>
              </a:spcBef>
              <a:defRPr sz="1650" baseline="0"/>
            </a:lvl1pPr>
            <a:lvl2pPr>
              <a:lnSpc>
                <a:spcPts val="2100"/>
              </a:lnSpc>
              <a:spcBef>
                <a:spcPts val="900"/>
              </a:spcBef>
              <a:defRPr sz="1650" baseline="0"/>
            </a:lvl2pPr>
            <a:lvl3pPr>
              <a:lnSpc>
                <a:spcPts val="2100"/>
              </a:lnSpc>
              <a:spcBef>
                <a:spcPts val="900"/>
              </a:spcBef>
              <a:defRPr sz="1650" baseline="0"/>
            </a:lvl3pPr>
            <a:lvl4pPr>
              <a:lnSpc>
                <a:spcPts val="2100"/>
              </a:lnSpc>
              <a:spcBef>
                <a:spcPts val="900"/>
              </a:spcBef>
              <a:defRPr sz="1650" baseline="0"/>
            </a:lvl4pPr>
            <a:lvl5pPr>
              <a:lnSpc>
                <a:spcPts val="2100"/>
              </a:lnSpc>
              <a:spcBef>
                <a:spcPts val="900"/>
              </a:spcBef>
              <a:defRPr sz="1650" baseline="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10" name="Plassholder for innhold 2"/>
          <p:cNvSpPr>
            <a:spLocks noGrp="1"/>
          </p:cNvSpPr>
          <p:nvPr>
            <p:ph idx="10"/>
          </p:nvPr>
        </p:nvSpPr>
        <p:spPr>
          <a:xfrm>
            <a:off x="522281" y="1800000"/>
            <a:ext cx="3834000" cy="41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spcBef>
                <a:spcPts val="900"/>
              </a:spcBef>
              <a:defRPr sz="1650" baseline="0"/>
            </a:lvl1pPr>
            <a:lvl2pPr>
              <a:lnSpc>
                <a:spcPts val="2100"/>
              </a:lnSpc>
              <a:spcBef>
                <a:spcPts val="900"/>
              </a:spcBef>
              <a:defRPr sz="1650" baseline="0"/>
            </a:lvl2pPr>
            <a:lvl3pPr>
              <a:lnSpc>
                <a:spcPts val="2100"/>
              </a:lnSpc>
              <a:spcBef>
                <a:spcPts val="900"/>
              </a:spcBef>
              <a:defRPr sz="1650" baseline="0"/>
            </a:lvl3pPr>
            <a:lvl4pPr>
              <a:lnSpc>
                <a:spcPts val="2100"/>
              </a:lnSpc>
              <a:spcBef>
                <a:spcPts val="900"/>
              </a:spcBef>
              <a:defRPr sz="1650" baseline="0"/>
            </a:lvl4pPr>
            <a:lvl5pPr>
              <a:lnSpc>
                <a:spcPts val="2100"/>
              </a:lnSpc>
              <a:spcBef>
                <a:spcPts val="900"/>
              </a:spcBef>
              <a:defRPr sz="1650" baseline="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23990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009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/>
          <p:cNvSpPr>
            <a:spLocks noGrp="1"/>
          </p:cNvSpPr>
          <p:nvPr>
            <p:ph type="ctrTitle"/>
          </p:nvPr>
        </p:nvSpPr>
        <p:spPr>
          <a:xfrm>
            <a:off x="576000" y="2205000"/>
            <a:ext cx="7992000" cy="738664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Undertittel 2"/>
          <p:cNvSpPr>
            <a:spLocks noGrp="1"/>
          </p:cNvSpPr>
          <p:nvPr>
            <p:ph type="subTitle" idx="1"/>
          </p:nvPr>
        </p:nvSpPr>
        <p:spPr>
          <a:xfrm>
            <a:off x="576000" y="3090600"/>
            <a:ext cx="7992000" cy="43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TekstSylinder 3"/>
          <p:cNvSpPr txBox="1"/>
          <p:nvPr userDrawn="1"/>
        </p:nvSpPr>
        <p:spPr>
          <a:xfrm>
            <a:off x="413538" y="4077072"/>
            <a:ext cx="9181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1350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6000" y="406800"/>
            <a:ext cx="673200" cy="54012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50429"/>
            <a:ext cx="8064000" cy="188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1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tittel 7"/>
          <p:cNvSpPr>
            <a:spLocks noGrp="1"/>
          </p:cNvSpPr>
          <p:nvPr>
            <p:ph type="title"/>
          </p:nvPr>
        </p:nvSpPr>
        <p:spPr>
          <a:xfrm>
            <a:off x="521494" y="945000"/>
            <a:ext cx="7191000" cy="533642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cxnSp>
        <p:nvCxnSpPr>
          <p:cNvPr id="4" name="Rett linje 3"/>
          <p:cNvCxnSpPr/>
          <p:nvPr userDrawn="1"/>
        </p:nvCxnSpPr>
        <p:spPr>
          <a:xfrm>
            <a:off x="521494" y="6237000"/>
            <a:ext cx="8101013" cy="0"/>
          </a:xfrm>
          <a:prstGeom prst="line">
            <a:avLst/>
          </a:prstGeom>
          <a:ln w="6350">
            <a:solidFill>
              <a:srgbClr val="00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>
          <a:xfrm>
            <a:off x="5535900" y="6264000"/>
            <a:ext cx="3086100" cy="2063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009D7F"/>
                </a:solidFill>
              </a:defRPr>
            </a:lvl1pPr>
          </a:lstStyle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4"/>
          </p:nvPr>
        </p:nvSpPr>
        <p:spPr>
          <a:xfrm>
            <a:off x="521494" y="6264001"/>
            <a:ext cx="2057400" cy="2031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009D7F"/>
                </a:solidFill>
              </a:defRPr>
            </a:lvl1pPr>
          </a:lstStyle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956000" y="404874"/>
            <a:ext cx="673200" cy="5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9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2" r:id="rId4"/>
    <p:sldLayoutId id="2147483720" r:id="rId5"/>
    <p:sldLayoutId id="2147483724" r:id="rId6"/>
    <p:sldLayoutId id="2147483721" r:id="rId7"/>
    <p:sldLayoutId id="2147483723" r:id="rId8"/>
    <p:sldLayoutId id="2147483726" r:id="rId9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400" kern="1200">
          <a:solidFill>
            <a:srgbClr val="009D7F"/>
          </a:solidFill>
          <a:latin typeface="+mj-lt"/>
          <a:ea typeface="+mj-ea"/>
          <a:cs typeface="+mj-cs"/>
        </a:defRPr>
      </a:lvl1pPr>
    </p:titleStyle>
    <p:bodyStyle>
      <a:lvl1pPr marL="148500" indent="-14850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99500" indent="-14850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0500" indent="-14850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4850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39000" indent="-14850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5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eogebra.org/m/xC6zq7Zv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0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kee/pl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hyperlink" Target="https://users.cecs.anu.edu.au/~kee/pls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users.cecs.anu.edu.au/~kee/pls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linear_model.html#robustness-regression-outliers-and-modeling-errors" TargetMode="External"/><Relationship Id="rId2" Type="http://schemas.openxmlformats.org/officeDocument/2006/relationships/hyperlink" Target="http://scikit-learn.org/stable/modules/linear_model.html#ordinary-least-squares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scikit-learn.org/stable/modules/ensemble.html#forests-of-randomized-trees" TargetMode="External"/><Relationship Id="rId4" Type="http://schemas.openxmlformats.org/officeDocument/2006/relationships/hyperlink" Target="http://scikit-learn.org/stable/modules/tre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489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Typical assumptions in statistics:</a:t>
            </a:r>
          </a:p>
          <a:p>
            <a:pPr lvl="1"/>
            <a:r>
              <a:rPr lang="en-GB" dirty="0"/>
              <a:t>Normally distributed errors</a:t>
            </a:r>
          </a:p>
          <a:p>
            <a:endParaRPr lang="en-GB" dirty="0"/>
          </a:p>
          <a:p>
            <a:r>
              <a:rPr lang="en-GB" dirty="0"/>
              <a:t>Large deviations indicates</a:t>
            </a:r>
            <a:br>
              <a:rPr lang="en-GB" dirty="0"/>
            </a:br>
            <a:r>
              <a:rPr lang="en-GB" dirty="0"/>
              <a:t>something is not well described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assumptions</a:t>
            </a:r>
          </a:p>
        </p:txBody>
      </p:sp>
      <p:sp>
        <p:nvSpPr>
          <p:cNvPr id="6" name="Rektangel 5"/>
          <p:cNvSpPr/>
          <p:nvPr/>
        </p:nvSpPr>
        <p:spPr>
          <a:xfrm>
            <a:off x="4527506" y="2133000"/>
            <a:ext cx="3716494" cy="324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Rett linje 7"/>
          <p:cNvCxnSpPr/>
          <p:nvPr/>
        </p:nvCxnSpPr>
        <p:spPr>
          <a:xfrm flipV="1">
            <a:off x="4887506" y="2277000"/>
            <a:ext cx="3168000" cy="28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/>
          <p:cNvSpPr/>
          <p:nvPr/>
        </p:nvSpPr>
        <p:spPr>
          <a:xfrm>
            <a:off x="5779406" y="4293000"/>
            <a:ext cx="45719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065787" y="4005000"/>
            <a:ext cx="45719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281787" y="3789000"/>
            <a:ext cx="45719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6569787" y="3573000"/>
            <a:ext cx="45719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785787" y="3357000"/>
            <a:ext cx="45719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6183506" y="3861000"/>
            <a:ext cx="45719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5463506" y="4509000"/>
            <a:ext cx="45719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7047506" y="3141000"/>
            <a:ext cx="45719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uppe 23"/>
          <p:cNvGrpSpPr/>
          <p:nvPr/>
        </p:nvGrpSpPr>
        <p:grpSpPr>
          <a:xfrm>
            <a:off x="7289787" y="2997000"/>
            <a:ext cx="837719" cy="144000"/>
            <a:chOff x="7046281" y="2997000"/>
            <a:chExt cx="837719" cy="144000"/>
          </a:xfrm>
        </p:grpSpPr>
        <p:sp>
          <p:nvSpPr>
            <p:cNvPr id="19" name="Ellipse 18"/>
            <p:cNvSpPr/>
            <p:nvPr/>
          </p:nvSpPr>
          <p:spPr>
            <a:xfrm>
              <a:off x="7046281" y="3069000"/>
              <a:ext cx="45719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/>
            <p:cNvSpPr/>
            <p:nvPr/>
          </p:nvSpPr>
          <p:spPr>
            <a:xfrm>
              <a:off x="7308000" y="3069000"/>
              <a:ext cx="45719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/>
            <p:cNvSpPr/>
            <p:nvPr/>
          </p:nvSpPr>
          <p:spPr>
            <a:xfrm>
              <a:off x="7524000" y="3069000"/>
              <a:ext cx="45719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/>
            <p:cNvSpPr/>
            <p:nvPr/>
          </p:nvSpPr>
          <p:spPr>
            <a:xfrm>
              <a:off x="7838281" y="2997000"/>
              <a:ext cx="45719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Ellipse 22"/>
          <p:cNvSpPr/>
          <p:nvPr/>
        </p:nvSpPr>
        <p:spPr>
          <a:xfrm>
            <a:off x="5931806" y="4149000"/>
            <a:ext cx="45719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Sylinder 24"/>
          <p:cNvSpPr txBox="1"/>
          <p:nvPr/>
        </p:nvSpPr>
        <p:spPr>
          <a:xfrm>
            <a:off x="5103506" y="537300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Empirical quantile</a:t>
            </a:r>
          </a:p>
        </p:txBody>
      </p:sp>
      <p:sp>
        <p:nvSpPr>
          <p:cNvPr id="26" name="TekstSylinder 25"/>
          <p:cNvSpPr txBox="1"/>
          <p:nvPr/>
        </p:nvSpPr>
        <p:spPr>
          <a:xfrm rot="16200000">
            <a:off x="3092172" y="3568335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Theoretical quantile</a:t>
            </a:r>
          </a:p>
        </p:txBody>
      </p:sp>
    </p:spTree>
    <p:extLst>
      <p:ext uri="{BB962C8B-B14F-4D97-AF65-F5344CB8AC3E}">
        <p14:creationId xmlns:p14="http://schemas.microsoft.com/office/powerpoint/2010/main" val="34718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>
          <a:xfrm>
            <a:off x="520987" y="1637668"/>
            <a:ext cx="8101013" cy="4527332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Typical assumptions often emphasized in statistical analysis:</a:t>
            </a:r>
          </a:p>
          <a:p>
            <a:pPr lvl="1"/>
            <a:r>
              <a:rPr lang="en-GB" dirty="0"/>
              <a:t>Homoscedastic noise*</a:t>
            </a:r>
          </a:p>
          <a:p>
            <a:pPr lvl="1"/>
            <a:r>
              <a:rPr lang="en-GB" dirty="0"/>
              <a:t>Un-correlated errors</a:t>
            </a:r>
          </a:p>
          <a:p>
            <a:pPr marL="351000" lvl="1" indent="0">
              <a:buNone/>
            </a:pPr>
            <a:r>
              <a:rPr lang="en-GB" sz="900" dirty="0"/>
              <a:t>*heteroscedasticity occurs when the size of the </a:t>
            </a:r>
            <a:br>
              <a:rPr lang="en-GB" sz="900" dirty="0"/>
            </a:br>
            <a:r>
              <a:rPr lang="en-GB" sz="900" dirty="0"/>
              <a:t>error term differs across the independent variable’s value</a:t>
            </a:r>
            <a:endParaRPr lang="en-GB" dirty="0"/>
          </a:p>
          <a:p>
            <a:r>
              <a:rPr lang="en-GB" dirty="0"/>
              <a:t>Strong/systematic patterns can </a:t>
            </a:r>
            <a:br>
              <a:rPr lang="en-GB" dirty="0"/>
            </a:br>
            <a:r>
              <a:rPr lang="en-GB" dirty="0"/>
              <a:t>reveal potential for improvements</a:t>
            </a:r>
            <a:br>
              <a:rPr lang="en-GB" dirty="0"/>
            </a:br>
            <a:r>
              <a:rPr lang="en-GB" dirty="0"/>
              <a:t>in transforming/pre-processing </a:t>
            </a:r>
            <a:br>
              <a:rPr lang="en-GB" dirty="0"/>
            </a:br>
            <a:r>
              <a:rPr lang="en-GB" dirty="0"/>
              <a:t>the data.</a:t>
            </a:r>
          </a:p>
          <a:p>
            <a:r>
              <a:rPr lang="en-GB" dirty="0"/>
              <a:t>Outliers can be seen by their large residuals</a:t>
            </a:r>
            <a:br>
              <a:rPr lang="en-GB" dirty="0"/>
            </a:br>
            <a:r>
              <a:rPr lang="en-GB" dirty="0"/>
              <a:t>(vertical deviations from the “0-line”). </a:t>
            </a:r>
          </a:p>
          <a:p>
            <a:pPr lvl="1"/>
            <a:r>
              <a:rPr lang="en-GB" dirty="0"/>
              <a:t>In statistics residuals are often standardised, and thresholds based on 2-3 standard deviations are used to detect outliers.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567472" y="506390"/>
            <a:ext cx="7191000" cy="760774"/>
          </a:xfrm>
        </p:spPr>
        <p:txBody>
          <a:bodyPr>
            <a:normAutofit/>
          </a:bodyPr>
          <a:lstStyle/>
          <a:p>
            <a:r>
              <a:rPr lang="en-GB" dirty="0"/>
              <a:t>Model assumptions &amp; diagnostic plotting</a:t>
            </a:r>
          </a:p>
        </p:txBody>
      </p:sp>
      <p:sp>
        <p:nvSpPr>
          <p:cNvPr id="6" name="Rektangel 5"/>
          <p:cNvSpPr/>
          <p:nvPr/>
        </p:nvSpPr>
        <p:spPr>
          <a:xfrm>
            <a:off x="4086472" y="2349000"/>
            <a:ext cx="4752000" cy="2304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5238472" y="3387336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5624753" y="3539736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6056753" y="3217055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560753" y="3649055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560753" y="3433055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7424753" y="3505055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8288753" y="3289055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7136753" y="3217055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4806472" y="3844536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4734472" y="3361055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/>
          <p:cNvSpPr/>
          <p:nvPr/>
        </p:nvSpPr>
        <p:spPr>
          <a:xfrm>
            <a:off x="8072753" y="3793055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/>
          <p:cNvSpPr/>
          <p:nvPr/>
        </p:nvSpPr>
        <p:spPr>
          <a:xfrm>
            <a:off x="6920753" y="390066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/>
          <p:cNvSpPr/>
          <p:nvPr/>
        </p:nvSpPr>
        <p:spPr>
          <a:xfrm>
            <a:off x="5695672" y="3844536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|</a:t>
            </a:r>
          </a:p>
        </p:txBody>
      </p:sp>
      <p:cxnSp>
        <p:nvCxnSpPr>
          <p:cNvPr id="22" name="Rett linje 21"/>
          <p:cNvCxnSpPr>
            <a:stCxn id="6" idx="1"/>
            <a:endCxn id="6" idx="3"/>
          </p:cNvCxnSpPr>
          <p:nvPr/>
        </p:nvCxnSpPr>
        <p:spPr>
          <a:xfrm>
            <a:off x="4086472" y="3501000"/>
            <a:ext cx="4752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5310472" y="4657055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Predicted/fitted values</a:t>
            </a:r>
          </a:p>
        </p:txBody>
      </p:sp>
      <p:sp>
        <p:nvSpPr>
          <p:cNvPr id="26" name="TekstSylinder 25"/>
          <p:cNvSpPr txBox="1"/>
          <p:nvPr/>
        </p:nvSpPr>
        <p:spPr>
          <a:xfrm rot="16200000">
            <a:off x="3245053" y="3314466"/>
            <a:ext cx="1421121" cy="373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Residuals</a:t>
            </a:r>
          </a:p>
        </p:txBody>
      </p:sp>
      <p:sp>
        <p:nvSpPr>
          <p:cNvPr id="25" name="TekstSylinder 24"/>
          <p:cNvSpPr txBox="1"/>
          <p:nvPr/>
        </p:nvSpPr>
        <p:spPr>
          <a:xfrm>
            <a:off x="8820000" y="3316763"/>
            <a:ext cx="3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0</a:t>
            </a:r>
          </a:p>
        </p:txBody>
      </p:sp>
      <p:grpSp>
        <p:nvGrpSpPr>
          <p:cNvPr id="30" name="Gruppe 29"/>
          <p:cNvGrpSpPr/>
          <p:nvPr/>
        </p:nvGrpSpPr>
        <p:grpSpPr>
          <a:xfrm>
            <a:off x="4374472" y="2713055"/>
            <a:ext cx="4033983" cy="1634178"/>
            <a:chOff x="3996000" y="2298822"/>
            <a:chExt cx="4033983" cy="1634178"/>
          </a:xfrm>
        </p:grpSpPr>
        <p:cxnSp>
          <p:nvCxnSpPr>
            <p:cNvPr id="28" name="Rett linje 27"/>
            <p:cNvCxnSpPr/>
            <p:nvPr/>
          </p:nvCxnSpPr>
          <p:spPr>
            <a:xfrm flipV="1">
              <a:off x="3996000" y="2298822"/>
              <a:ext cx="4033983" cy="649038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Rett linje 30"/>
            <p:cNvCxnSpPr/>
            <p:nvPr/>
          </p:nvCxnSpPr>
          <p:spPr>
            <a:xfrm>
              <a:off x="3996000" y="3283962"/>
              <a:ext cx="4033983" cy="649038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024" name="Bue 1023"/>
          <p:cNvSpPr/>
          <p:nvPr/>
        </p:nvSpPr>
        <p:spPr>
          <a:xfrm>
            <a:off x="4459539" y="3132455"/>
            <a:ext cx="3948915" cy="1033200"/>
          </a:xfrm>
          <a:prstGeom prst="arc">
            <a:avLst>
              <a:gd name="adj1" fmla="val 10972344"/>
              <a:gd name="adj2" fmla="val 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/>
          <p:cNvSpPr/>
          <p:nvPr/>
        </p:nvSpPr>
        <p:spPr>
          <a:xfrm>
            <a:off x="5148000" y="4476668"/>
            <a:ext cx="45719" cy="4571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1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0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lassholder for innhold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≥ 2</a:t>
                </a:r>
                <a:r>
                  <a:rPr lang="en-GB" dirty="0"/>
                  <a:t>, i.e., more predictors, one target</a:t>
                </a:r>
              </a:p>
              <a:p>
                <a:r>
                  <a:rPr lang="en-GB" dirty="0"/>
                  <a:t>Solution: a hyperplane in 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p+1</a:t>
                </a:r>
                <a:r>
                  <a:rPr lang="en-GB" dirty="0"/>
                  <a:t> dimensions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nb-NO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nb-NO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As long as the data matrix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dirty="0"/>
                  <a:t> is invertible </a:t>
                </a:r>
                <a:br>
                  <a:rPr lang="en-GB" dirty="0"/>
                </a:br>
                <a:r>
                  <a:rPr lang="en-GB" dirty="0"/>
                  <a:t>(non-singular), the least squares solution </a:t>
                </a:r>
                <a:br>
                  <a:rPr lang="en-GB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GB" dirty="0"/>
                  <a:t> is unique.</a:t>
                </a:r>
              </a:p>
              <a:p>
                <a:pPr lvl="1"/>
                <a:r>
                  <a:rPr lang="en-GB" dirty="0"/>
                  <a:t>Otherwise some kind of regularization, </a:t>
                </a:r>
                <a:br>
                  <a:rPr lang="en-GB" dirty="0"/>
                </a:br>
                <a:r>
                  <a:rPr lang="en-GB" dirty="0"/>
                  <a:t>feature transformation or feature selection is required.</a:t>
                </a:r>
              </a:p>
            </p:txBody>
          </p:sp>
        </mc:Choice>
        <mc:Fallback xmlns="">
          <p:sp>
            <p:nvSpPr>
              <p:cNvPr id="2" name="Plassholder for innhol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linear regression</a:t>
            </a: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2000" y="1457815"/>
            <a:ext cx="4851036" cy="32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5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lassholder for innhold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nb-NO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nb-NO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nb-NO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As long as the data matrix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dirty="0"/>
                  <a:t> is invertible </a:t>
                </a:r>
                <a:br>
                  <a:rPr lang="en-GB" dirty="0"/>
                </a:br>
                <a:r>
                  <a:rPr lang="en-GB" dirty="0"/>
                  <a:t>(non-singular), the least squares solution </a:t>
                </a:r>
                <a:br>
                  <a:rPr lang="en-GB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GB" dirty="0"/>
                  <a:t> is unique.</a:t>
                </a:r>
              </a:p>
              <a:p>
                <a:pPr lvl="1"/>
                <a:r>
                  <a:rPr lang="en-GB" dirty="0"/>
                  <a:t>Otherwise some kind of regularization, </a:t>
                </a:r>
                <a:br>
                  <a:rPr lang="en-GB" dirty="0"/>
                </a:br>
                <a:r>
                  <a:rPr lang="en-GB" dirty="0"/>
                  <a:t>feature transformation or feature selection is required.</a:t>
                </a:r>
              </a:p>
            </p:txBody>
          </p:sp>
        </mc:Choice>
        <mc:Fallback xmlns="">
          <p:sp>
            <p:nvSpPr>
              <p:cNvPr id="2" name="Plassholder for innhol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7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linear regression</a:t>
            </a: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2000" y="1457815"/>
            <a:ext cx="4851036" cy="32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5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lassholder for innhold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r>
                  <a:rPr lang="en-GB" dirty="0"/>
                  <a:t>Intercept and several (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GB" dirty="0"/>
                  <a:t>) predictors (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[1, </a:t>
                </a:r>
                <a:r>
                  <a:rPr lang="en-GB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en-GB" dirty="0"/>
                  <a:t>), </a:t>
                </a:r>
                <a:br>
                  <a:rPr lang="en-GB" dirty="0"/>
                </a:br>
                <a:r>
                  <a:rPr lang="en-GB" dirty="0"/>
                  <a:t>one target (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GB" dirty="0"/>
                  <a:t>):</a:t>
                </a:r>
              </a:p>
              <a:p>
                <a:endParaRPr lang="en-GB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b="1" i="1" dirty="0">
                    <a:latin typeface="Cambria Math" panose="02040503050406030204" pitchFamily="18" charset="0"/>
                  </a:rPr>
                  <a:t> </a:t>
                </a:r>
                <a:r>
                  <a:rPr lang="en-GB" dirty="0">
                    <a:latin typeface="Cambria Math" panose="02040503050406030204" pitchFamily="18" charset="0"/>
                  </a:rPr>
                  <a:t>Data:  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nb-NO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nb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nb-NO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nb-NO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nb-NO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nb-NO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nb-NO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nb-NO" b="1" dirty="0"/>
                  <a:t>,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nb-NO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nb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br>
                  <a:rPr lang="nb-NO" sz="1400" dirty="0"/>
                </a:br>
                <a:endParaRPr lang="nb-NO" sz="1400" i="1" dirty="0">
                  <a:latin typeface="Cambria Math" panose="02040503050406030204" pitchFamily="18" charset="0"/>
                </a:endParaRPr>
              </a:p>
              <a:p>
                <a:r>
                  <a:rPr lang="en-US" sz="1400" dirty="0"/>
                  <a:t>Find the least squares solution of</a:t>
                </a:r>
                <a:r>
                  <a:rPr lang="nb-NO" sz="1400" dirty="0"/>
                  <a:t>: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b-NO" sz="1400" b="1" dirty="0"/>
                  <a:t>	   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nb-NO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nb-NO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nb-NO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nb-NO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b-NO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nb-NO" b="1" dirty="0"/>
                  <a:t> </a:t>
                </a:r>
                <a14:m>
                  <m:oMath xmlns:m="http://schemas.openxmlformats.org/officeDocument/2006/math">
                    <m:r>
                      <a:rPr lang="nb-NO" b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nb-NO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1" i="1">
                            <a:latin typeface="Cambria Math" panose="02040503050406030204" pitchFamily="18" charset="0"/>
                          </a:rPr>
                          <m:t>𝑿</m:t>
                        </m:r>
                        <m:acc>
                          <m:accPr>
                            <m:chr m:val="̂"/>
                            <m:ctrlPr>
                              <a:rPr lang="nb-NO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nb-NO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nb-NO" sz="1100" dirty="0">
                    <a:latin typeface="Cambria Math" panose="02040503050406030204" pitchFamily="18" charset="0"/>
                  </a:rPr>
                  <a:t>	                 </a:t>
                </a:r>
                <a:r>
                  <a:rPr lang="nb-NO" sz="1200" dirty="0"/>
                  <a:t>(i.e. minimize)</a:t>
                </a:r>
              </a:p>
              <a:p>
                <a:pPr marL="0" indent="0">
                  <a:buNone/>
                </a:pPr>
                <a:r>
                  <a:rPr lang="nb-NO" b="1" dirty="0"/>
                  <a:t>	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nb-NO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             </a:t>
                </a:r>
                <a:r>
                  <a:rPr lang="en-GB" sz="1200" dirty="0"/>
                  <a:t>(the normal equations)</a:t>
                </a:r>
              </a:p>
              <a:p>
                <a:pPr marL="351000" lvl="1" indent="0">
                  <a:buNone/>
                </a:pPr>
                <a:r>
                  <a:rPr lang="nb-NO" b="1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b-NO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nb-NO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nb-NO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nb-NO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b-NO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nb-NO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 </a:t>
                </a:r>
                <a:r>
                  <a:rPr lang="en-GB" sz="1200" dirty="0"/>
                  <a:t>(the least squares solution)</a:t>
                </a:r>
              </a:p>
              <a:p>
                <a:pPr marL="351000" lvl="1" indent="0">
                  <a:buNone/>
                </a:pPr>
                <a:r>
                  <a:rPr lang="en-GB" sz="1200" b="1" dirty="0">
                    <a:ea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GB" dirty="0"/>
                  <a:t>              </a:t>
                </a:r>
                <a:r>
                  <a:rPr lang="en-GB" sz="1200" dirty="0"/>
                  <a:t>(the fitted values)</a:t>
                </a:r>
              </a:p>
            </p:txBody>
          </p:sp>
        </mc:Choice>
        <mc:Fallback xmlns="">
          <p:sp>
            <p:nvSpPr>
              <p:cNvPr id="2" name="Plassholder for innhol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6" b="-3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linear regression</a:t>
            </a: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2000" y="1457815"/>
            <a:ext cx="4851036" cy="3234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58556-8382-66F7-7E30-3E3DF77E1C6C}"/>
              </a:ext>
            </a:extLst>
          </p:cNvPr>
          <p:cNvSpPr txBox="1"/>
          <p:nvPr/>
        </p:nvSpPr>
        <p:spPr>
          <a:xfrm>
            <a:off x="7124185" y="5913000"/>
            <a:ext cx="1530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4"/>
              </a:rPr>
              <a:t>Interactive demo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4755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 plotting/summaries of data</a:t>
            </a:r>
          </a:p>
          <a:p>
            <a:pPr lvl="1"/>
            <a:r>
              <a:rPr lang="en-GB" dirty="0"/>
              <a:t>An idea about possibilities</a:t>
            </a:r>
          </a:p>
          <a:p>
            <a:pPr lvl="1"/>
            <a:r>
              <a:rPr lang="en-GB" dirty="0"/>
              <a:t>Potential non-</a:t>
            </a:r>
            <a:r>
              <a:rPr lang="en-GB" dirty="0" err="1"/>
              <a:t>linearities</a:t>
            </a:r>
            <a:r>
              <a:rPr lang="en-GB" dirty="0"/>
              <a:t>, or</a:t>
            </a:r>
          </a:p>
          <a:p>
            <a:pPr lvl="1"/>
            <a:r>
              <a:rPr lang="en-GB" dirty="0"/>
              <a:t>high leverage points</a:t>
            </a:r>
          </a:p>
          <a:p>
            <a:r>
              <a:rPr lang="en-GB" dirty="0"/>
              <a:t>Scatterplot matrix:</a:t>
            </a:r>
          </a:p>
          <a:p>
            <a:pPr lvl="1"/>
            <a:r>
              <a:rPr lang="en-GB" dirty="0"/>
              <a:t>Pair-wise scatterplots</a:t>
            </a:r>
          </a:p>
          <a:p>
            <a:pPr lvl="1"/>
            <a:r>
              <a:rPr lang="en-GB" dirty="0"/>
              <a:t>Histograms/density plots of single variables</a:t>
            </a:r>
          </a:p>
          <a:p>
            <a:r>
              <a:rPr lang="en-GB" dirty="0"/>
              <a:t>Correlation matrix:</a:t>
            </a:r>
          </a:p>
          <a:p>
            <a:pPr lvl="1"/>
            <a:r>
              <a:rPr lang="en-GB" dirty="0"/>
              <a:t>Pair-wise correlations of variables (linear dependence)</a:t>
            </a:r>
          </a:p>
          <a:p>
            <a:pPr lvl="1"/>
            <a:r>
              <a:rPr lang="en-GB" dirty="0"/>
              <a:t>Multicollinearity 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14</a:t>
            </a:fld>
            <a:endParaRPr lang="nb-NO" dirty="0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9366F17D-051D-4E32-9BCA-A2336C595A8B}"/>
              </a:ext>
            </a:extLst>
          </p:cNvPr>
          <p:cNvSpPr txBox="1"/>
          <p:nvPr/>
        </p:nvSpPr>
        <p:spPr>
          <a:xfrm>
            <a:off x="2929950" y="6261358"/>
            <a:ext cx="32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Jupyter</a:t>
            </a:r>
            <a:r>
              <a:rPr lang="en-GB" dirty="0"/>
              <a:t>: Chapter 10, part 1</a:t>
            </a:r>
          </a:p>
        </p:txBody>
      </p:sp>
    </p:spTree>
    <p:extLst>
      <p:ext uri="{BB962C8B-B14F-4D97-AF65-F5344CB8AC3E}">
        <p14:creationId xmlns:p14="http://schemas.microsoft.com/office/powerpoint/2010/main" val="132872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lassholder for innhold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Instead of the mentioned least squares solution*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b-NO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nb-NO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nb-NO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nb-NO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b-NO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nb-NO" b="1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nb-NO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/>
                  <a:t>, we can formulate OLS with gradient descent, similar to the Adaline with:</a:t>
                </a:r>
              </a:p>
              <a:p>
                <a:pPr lvl="1"/>
                <a:r>
                  <a:rPr lang="en-GB" dirty="0"/>
                  <a:t>Linear activation function</a:t>
                </a:r>
              </a:p>
              <a:p>
                <a:pPr lvl="1"/>
                <a:r>
                  <a:rPr lang="en-GB" dirty="0"/>
                  <a:t>Same cost function as OLS (sum of squared errors) (the factor 1/2 introduced to make calculation of the derivative as simple as possible):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Skip Adaline’s unit step function =&gt; continuous target</a:t>
                </a:r>
              </a:p>
              <a:p>
                <a:pPr marL="351000" lvl="1" indent="0">
                  <a:buNone/>
                </a:pPr>
                <a:r>
                  <a:rPr lang="en-GB" dirty="0"/>
                  <a:t>*Require X to be (1) full rank and (2) square -&gt; often not the case</a:t>
                </a:r>
              </a:p>
            </p:txBody>
          </p:sp>
        </mc:Choice>
        <mc:Fallback xmlns="">
          <p:sp>
            <p:nvSpPr>
              <p:cNvPr id="2" name="Plassholder for innhol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7" t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ordinary least squares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031" y="3645000"/>
            <a:ext cx="2787938" cy="873505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69DFF26F-1F6A-43E2-A3A7-42BAF8A71D0B}"/>
              </a:ext>
            </a:extLst>
          </p:cNvPr>
          <p:cNvSpPr txBox="1"/>
          <p:nvPr/>
        </p:nvSpPr>
        <p:spPr>
          <a:xfrm>
            <a:off x="2929950" y="6261358"/>
            <a:ext cx="32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Jupyter</a:t>
            </a:r>
            <a:r>
              <a:rPr lang="en-GB" dirty="0"/>
              <a:t>: Chapter 10, part 1</a:t>
            </a:r>
          </a:p>
        </p:txBody>
      </p:sp>
    </p:spTree>
    <p:extLst>
      <p:ext uri="{BB962C8B-B14F-4D97-AF65-F5344CB8AC3E}">
        <p14:creationId xmlns:p14="http://schemas.microsoft.com/office/powerpoint/2010/main" val="56407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Always try to keep your test data in the best possible condition </a:t>
            </a:r>
            <a:br>
              <a:rPr lang="en-GB" b="1" dirty="0"/>
            </a:br>
            <a:r>
              <a:rPr lang="en-GB" b="1" dirty="0"/>
              <a:t>(“mint condition”)</a:t>
            </a:r>
          </a:p>
          <a:p>
            <a:pPr lvl="1"/>
            <a:r>
              <a:rPr lang="en-GB" dirty="0"/>
              <a:t>The test data must be held completely isolated from the model building (no tampering or peeking before the final validation).</a:t>
            </a:r>
          </a:p>
          <a:p>
            <a:pPr lvl="1"/>
            <a:endParaRPr lang="en-GB" dirty="0"/>
          </a:p>
          <a:p>
            <a:r>
              <a:rPr lang="en-GB" b="1" dirty="0"/>
              <a:t>The problem of “overfitting”: </a:t>
            </a:r>
          </a:p>
          <a:p>
            <a:pPr lvl="1"/>
            <a:r>
              <a:rPr lang="en-GB" dirty="0"/>
              <a:t>“If you torture the data long enough, it will confess to anything” ~ Ronald </a:t>
            </a:r>
            <a:r>
              <a:rPr lang="en-GB" dirty="0" err="1"/>
              <a:t>Coase</a:t>
            </a:r>
            <a:endParaRPr lang="en-GB" dirty="0"/>
          </a:p>
          <a:p>
            <a:pPr lvl="1"/>
            <a:r>
              <a:rPr lang="en-GB" dirty="0"/>
              <a:t>Proper validation is required to assess the best possible model performance (and to avoid overfitting).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</a:t>
            </a:r>
          </a:p>
        </p:txBody>
      </p:sp>
      <p:pic>
        <p:nvPicPr>
          <p:cNvPr id="6" name="Picture 2" descr="Bilderesultat for performance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00" y="270000"/>
            <a:ext cx="11324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36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F6A801-FD33-6806-B56B-83FC2A0CB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Performance metrics: evaluate the model with the goal of identifying how well the model performs on new data.</a:t>
            </a:r>
          </a:p>
          <a:p>
            <a:r>
              <a:rPr lang="en-GB" dirty="0"/>
              <a:t>Mean Absolute Error (MAE)</a:t>
            </a:r>
          </a:p>
          <a:p>
            <a:pPr lvl="1"/>
            <a:r>
              <a:rPr lang="en-GB" dirty="0"/>
              <a:t>Consistency of error magnitude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Mean Squared Error (MSE)</a:t>
            </a:r>
          </a:p>
          <a:p>
            <a:pPr lvl="1"/>
            <a:r>
              <a:rPr lang="en-GB" dirty="0"/>
              <a:t>Sensitive to large errors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Root Mean Squared Error (RMSE)</a:t>
            </a:r>
          </a:p>
          <a:p>
            <a:pPr lvl="1"/>
            <a:r>
              <a:rPr lang="en-GB" dirty="0"/>
              <a:t>MSE, but restores the unites</a:t>
            </a:r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D87C1-66A8-AEAF-3D09-BC35C174B2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57652-73F9-09FE-FB56-6589663B7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ED6B4F-AD1A-F72B-E2F9-661A2308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metrics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3993BF-E8A2-B3AF-FBA0-96579AB1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250" y="2258550"/>
            <a:ext cx="1803400" cy="93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62B6D-6529-C5EE-857E-F19EEE6B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50" y="3450800"/>
            <a:ext cx="18034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7B9D9-6E6B-1F1A-7124-F83930E56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000" y="4895500"/>
            <a:ext cx="1993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7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9890EF-500C-6D3A-00F0-7D26837AD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94" y="2234150"/>
            <a:ext cx="8101013" cy="4140000"/>
          </a:xfrm>
        </p:spPr>
        <p:txBody>
          <a:bodyPr/>
          <a:lstStyle/>
          <a:p>
            <a:r>
              <a:rPr lang="en-GB" b="1" dirty="0"/>
              <a:t>The Sum of Squares Total (SST)</a:t>
            </a:r>
            <a:r>
              <a:rPr lang="en-GB" dirty="0"/>
              <a:t> is the </a:t>
            </a:r>
            <a:br>
              <a:rPr lang="en-GB" dirty="0"/>
            </a:br>
            <a:r>
              <a:rPr lang="en-GB" dirty="0"/>
              <a:t>squared differences between the observed </a:t>
            </a:r>
            <a:br>
              <a:rPr lang="en-GB" dirty="0"/>
            </a:br>
            <a:r>
              <a:rPr lang="en-GB" dirty="0"/>
              <a:t>dependent variable and its mean.</a:t>
            </a:r>
          </a:p>
          <a:p>
            <a:r>
              <a:rPr lang="en-GB" b="1" dirty="0"/>
              <a:t>Sum of Squares Regression (SSR) </a:t>
            </a:r>
            <a:r>
              <a:rPr lang="en-GB" dirty="0"/>
              <a:t>-  is the </a:t>
            </a:r>
            <a:br>
              <a:rPr lang="en-GB" dirty="0"/>
            </a:br>
            <a:r>
              <a:rPr lang="en-GB" dirty="0"/>
              <a:t>sum of the differences between the predicted</a:t>
            </a:r>
            <a:br>
              <a:rPr lang="en-GB" dirty="0"/>
            </a:br>
            <a:r>
              <a:rPr lang="en-GB" dirty="0"/>
              <a:t>value and the mean of the dependent </a:t>
            </a:r>
            <a:br>
              <a:rPr lang="en-GB" dirty="0"/>
            </a:br>
            <a:r>
              <a:rPr lang="en-GB" dirty="0"/>
              <a:t>variable. (response variance)</a:t>
            </a:r>
          </a:p>
          <a:p>
            <a:r>
              <a:rPr lang="en-GB" b="1" dirty="0"/>
              <a:t>Sum of Squares Error (SSE) </a:t>
            </a:r>
            <a:r>
              <a:rPr lang="en-GB" dirty="0"/>
              <a:t>- the difference between the observed value and the predicted value.</a:t>
            </a:r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D16BE-9674-A612-A560-1D7B927975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90FBF-DE9B-9C0E-AD2B-2BC0853A4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18</a:t>
            </a:fld>
            <a:endParaRPr lang="nb-NO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C17034-769B-7C3C-8765-7A24E4E5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- Coefficient of Determination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905C7-26F1-98CD-9FC1-BB6E4AF8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00" y="1211821"/>
            <a:ext cx="3886199" cy="2567770"/>
          </a:xfrm>
          <a:prstGeom prst="rect">
            <a:avLst/>
          </a:prstGeom>
        </p:spPr>
      </p:pic>
      <p:grpSp>
        <p:nvGrpSpPr>
          <p:cNvPr id="9" name="Gruppe 20">
            <a:extLst>
              <a:ext uri="{FF2B5EF4-FFF2-40B4-BE49-F238E27FC236}">
                <a16:creationId xmlns:a16="http://schemas.microsoft.com/office/drawing/2014/main" id="{C85A9095-9296-2D02-CF04-76E650E38096}"/>
              </a:ext>
            </a:extLst>
          </p:cNvPr>
          <p:cNvGrpSpPr/>
          <p:nvPr/>
        </p:nvGrpSpPr>
        <p:grpSpPr>
          <a:xfrm>
            <a:off x="2484000" y="4868928"/>
            <a:ext cx="3886198" cy="1950252"/>
            <a:chOff x="540000" y="3689097"/>
            <a:chExt cx="4311780" cy="2475431"/>
          </a:xfrm>
        </p:grpSpPr>
        <p:pic>
          <p:nvPicPr>
            <p:cNvPr id="10" name="Bilde 15">
              <a:extLst>
                <a:ext uri="{FF2B5EF4-FFF2-40B4-BE49-F238E27FC236}">
                  <a16:creationId xmlns:a16="http://schemas.microsoft.com/office/drawing/2014/main" id="{464F1AF8-9261-0C2F-F56F-F1CCABFE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000" y="3689097"/>
              <a:ext cx="1555242" cy="747903"/>
            </a:xfrm>
            <a:prstGeom prst="rect">
              <a:avLst/>
            </a:prstGeom>
          </p:spPr>
        </p:pic>
        <p:pic>
          <p:nvPicPr>
            <p:cNvPr id="11" name="Bilde 16">
              <a:extLst>
                <a:ext uri="{FF2B5EF4-FFF2-40B4-BE49-F238E27FC236}">
                  <a16:creationId xmlns:a16="http://schemas.microsoft.com/office/drawing/2014/main" id="{73576D06-2B9B-27F1-BF3F-5F744860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4472" y="4703393"/>
              <a:ext cx="2526030" cy="1461135"/>
            </a:xfrm>
            <a:prstGeom prst="rect">
              <a:avLst/>
            </a:prstGeom>
          </p:spPr>
        </p:pic>
        <p:pic>
          <p:nvPicPr>
            <p:cNvPr id="12" name="Bilde 17">
              <a:extLst>
                <a:ext uri="{FF2B5EF4-FFF2-40B4-BE49-F238E27FC236}">
                  <a16:creationId xmlns:a16="http://schemas.microsoft.com/office/drawing/2014/main" id="{FF9C517B-76E2-C018-7CDD-5316C5C1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4000" y="5037285"/>
              <a:ext cx="1287780" cy="767715"/>
            </a:xfrm>
            <a:prstGeom prst="rect">
              <a:avLst/>
            </a:prstGeom>
          </p:spPr>
        </p:pic>
        <p:pic>
          <p:nvPicPr>
            <p:cNvPr id="13" name="Bilde 18">
              <a:extLst>
                <a:ext uri="{FF2B5EF4-FFF2-40B4-BE49-F238E27FC236}">
                  <a16:creationId xmlns:a16="http://schemas.microsoft.com/office/drawing/2014/main" id="{BE94C445-4426-6039-2F27-F963E8EDC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37" r="58874"/>
            <a:stretch/>
          </p:blipFill>
          <p:spPr>
            <a:xfrm>
              <a:off x="540000" y="4992277"/>
              <a:ext cx="216000" cy="747903"/>
            </a:xfrm>
            <a:prstGeom prst="rect">
              <a:avLst/>
            </a:prstGeom>
          </p:spPr>
        </p:pic>
        <p:pic>
          <p:nvPicPr>
            <p:cNvPr id="14" name="Bilde 19">
              <a:extLst>
                <a:ext uri="{FF2B5EF4-FFF2-40B4-BE49-F238E27FC236}">
                  <a16:creationId xmlns:a16="http://schemas.microsoft.com/office/drawing/2014/main" id="{2F3A28E9-3ABD-C95C-8EBF-876A0CA1B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37" r="58874"/>
            <a:stretch/>
          </p:blipFill>
          <p:spPr>
            <a:xfrm>
              <a:off x="3276000" y="4992277"/>
              <a:ext cx="216000" cy="74790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51541F7-ABEC-4EBD-EDED-555D93C49B2C}"/>
              </a:ext>
            </a:extLst>
          </p:cNvPr>
          <p:cNvSpPr txBox="1"/>
          <p:nvPr/>
        </p:nvSpPr>
        <p:spPr>
          <a:xfrm>
            <a:off x="441624" y="145691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R-squared represents the proportion of the variance in the dependent variable which is explained by the linear regression model.</a:t>
            </a:r>
          </a:p>
        </p:txBody>
      </p:sp>
    </p:spTree>
    <p:extLst>
      <p:ext uri="{BB962C8B-B14F-4D97-AF65-F5344CB8AC3E}">
        <p14:creationId xmlns:p14="http://schemas.microsoft.com/office/powerpoint/2010/main" val="311900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/>
              <a:t>Regression – predicting </a:t>
            </a:r>
            <a:br>
              <a:rPr lang="en-GB" noProof="0" dirty="0"/>
            </a:br>
            <a:r>
              <a:rPr lang="en-GB" noProof="0" dirty="0"/>
              <a:t>continuous target variables</a:t>
            </a:r>
          </a:p>
        </p:txBody>
      </p:sp>
      <p:sp>
        <p:nvSpPr>
          <p:cNvPr id="7" name="Undertit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Chapter 10 in Python Machine Learning TE</a:t>
            </a:r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6369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Mean Squared Error: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Coefficient of determination: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metrics</a:t>
            </a: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0" y="2133000"/>
            <a:ext cx="2763946" cy="775496"/>
          </a:xfrm>
          <a:prstGeom prst="rect">
            <a:avLst/>
          </a:prstGeom>
        </p:spPr>
      </p:pic>
      <p:grpSp>
        <p:nvGrpSpPr>
          <p:cNvPr id="15" name="Gruppe 14"/>
          <p:cNvGrpSpPr/>
          <p:nvPr/>
        </p:nvGrpSpPr>
        <p:grpSpPr>
          <a:xfrm>
            <a:off x="4487965" y="1413000"/>
            <a:ext cx="4620035" cy="3709574"/>
            <a:chOff x="4356000" y="1557000"/>
            <a:chExt cx="4620035" cy="3709574"/>
          </a:xfrm>
        </p:grpSpPr>
        <p:pic>
          <p:nvPicPr>
            <p:cNvPr id="8" name="Bild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6000" y="1557000"/>
              <a:ext cx="4620035" cy="3709574"/>
            </a:xfrm>
            <a:prstGeom prst="rect">
              <a:avLst/>
            </a:prstGeom>
          </p:spPr>
        </p:pic>
        <p:sp>
          <p:nvSpPr>
            <p:cNvPr id="9" name="Rektangel 8"/>
            <p:cNvSpPr/>
            <p:nvPr/>
          </p:nvSpPr>
          <p:spPr>
            <a:xfrm>
              <a:off x="7415056" y="3248056"/>
              <a:ext cx="129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ktangel 9"/>
            <p:cNvSpPr/>
            <p:nvPr/>
          </p:nvSpPr>
          <p:spPr>
            <a:xfrm>
              <a:off x="6732000" y="3608056"/>
              <a:ext cx="129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ktangel 10"/>
            <p:cNvSpPr/>
            <p:nvPr/>
          </p:nvSpPr>
          <p:spPr>
            <a:xfrm>
              <a:off x="5940000" y="3859112"/>
              <a:ext cx="129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ktangel 11"/>
            <p:cNvSpPr/>
            <p:nvPr/>
          </p:nvSpPr>
          <p:spPr>
            <a:xfrm>
              <a:off x="5103708" y="3977292"/>
              <a:ext cx="129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ktangel 12"/>
            <p:cNvSpPr/>
            <p:nvPr/>
          </p:nvSpPr>
          <p:spPr>
            <a:xfrm>
              <a:off x="6948000" y="1845000"/>
              <a:ext cx="129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ktangel 13"/>
            <p:cNvSpPr/>
            <p:nvPr/>
          </p:nvSpPr>
          <p:spPr>
            <a:xfrm rot="18478159">
              <a:off x="7835118" y="2084780"/>
              <a:ext cx="403456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540000" y="3689097"/>
            <a:ext cx="4311780" cy="2475431"/>
            <a:chOff x="540000" y="3689097"/>
            <a:chExt cx="4311780" cy="2475431"/>
          </a:xfrm>
        </p:grpSpPr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000" y="3689097"/>
              <a:ext cx="1555242" cy="747903"/>
            </a:xfrm>
            <a:prstGeom prst="rect">
              <a:avLst/>
            </a:prstGeom>
          </p:spPr>
        </p:pic>
        <p:pic>
          <p:nvPicPr>
            <p:cNvPr id="17" name="Bilde 1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4472" y="4703393"/>
              <a:ext cx="2526030" cy="1461135"/>
            </a:xfrm>
            <a:prstGeom prst="rect">
              <a:avLst/>
            </a:prstGeom>
          </p:spPr>
        </p:pic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4000" y="5037285"/>
              <a:ext cx="1287780" cy="767715"/>
            </a:xfrm>
            <a:prstGeom prst="rect">
              <a:avLst/>
            </a:prstGeom>
          </p:spPr>
        </p:pic>
        <p:pic>
          <p:nvPicPr>
            <p:cNvPr id="19" name="Bilde 18"/>
            <p:cNvPicPr>
              <a:picLocks noChangeAspect="1"/>
            </p:cNvPicPr>
            <p:nvPr/>
          </p:nvPicPr>
          <p:blipFill rotWithShape="1">
            <a:blip r:embed="rId5"/>
            <a:srcRect l="27237" r="58874"/>
            <a:stretch/>
          </p:blipFill>
          <p:spPr>
            <a:xfrm>
              <a:off x="540000" y="4992277"/>
              <a:ext cx="216000" cy="747903"/>
            </a:xfrm>
            <a:prstGeom prst="rect">
              <a:avLst/>
            </a:prstGeom>
          </p:spPr>
        </p:pic>
        <p:pic>
          <p:nvPicPr>
            <p:cNvPr id="20" name="Bilde 19"/>
            <p:cNvPicPr>
              <a:picLocks noChangeAspect="1"/>
            </p:cNvPicPr>
            <p:nvPr/>
          </p:nvPicPr>
          <p:blipFill rotWithShape="1">
            <a:blip r:embed="rId5"/>
            <a:srcRect l="27237" r="58874"/>
            <a:stretch/>
          </p:blipFill>
          <p:spPr>
            <a:xfrm>
              <a:off x="3276000" y="4992277"/>
              <a:ext cx="216000" cy="747903"/>
            </a:xfrm>
            <a:prstGeom prst="rect">
              <a:avLst/>
            </a:prstGeom>
          </p:spPr>
        </p:pic>
      </p:grp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D8ADE605-097C-4B9D-A864-D133328C6840}"/>
              </a:ext>
            </a:extLst>
          </p:cNvPr>
          <p:cNvSpPr txBox="1"/>
          <p:nvPr/>
        </p:nvSpPr>
        <p:spPr>
          <a:xfrm>
            <a:off x="2929950" y="6261358"/>
            <a:ext cx="32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Jupyter</a:t>
            </a:r>
            <a:r>
              <a:rPr lang="en-GB" dirty="0"/>
              <a:t>: Chapter 10, part 1</a:t>
            </a:r>
          </a:p>
        </p:txBody>
      </p:sp>
    </p:spTree>
    <p:extLst>
      <p:ext uri="{BB962C8B-B14F-4D97-AF65-F5344CB8AC3E}">
        <p14:creationId xmlns:p14="http://schemas.microsoft.com/office/powerpoint/2010/main" val="209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>
          <a:xfrm>
            <a:off x="521494" y="1701000"/>
            <a:ext cx="8101013" cy="446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600" dirty="0"/>
              <a:t>Background: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Estimation of </a:t>
            </a:r>
            <a:r>
              <a:rPr lang="en-GB" sz="1600" b="1" dirty="0"/>
              <a:t>outliers</a:t>
            </a:r>
            <a:r>
              <a:rPr lang="en-GB" sz="1600" dirty="0"/>
              <a:t> is complicated</a:t>
            </a:r>
          </a:p>
          <a:p>
            <a:pPr lvl="1">
              <a:lnSpc>
                <a:spcPct val="100000"/>
              </a:lnSpc>
            </a:pPr>
            <a:r>
              <a:rPr lang="en-GB" sz="1600" b="1" dirty="0"/>
              <a:t>Robust</a:t>
            </a:r>
            <a:r>
              <a:rPr lang="en-GB" sz="1600" dirty="0"/>
              <a:t> regression built on estimated inliers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Problem dependent thresholds</a:t>
            </a:r>
          </a:p>
          <a:p>
            <a:pPr lvl="1">
              <a:lnSpc>
                <a:spcPct val="100000"/>
              </a:lnSpc>
            </a:pPr>
            <a:endParaRPr lang="en-GB" sz="1600" dirty="0"/>
          </a:p>
          <a:p>
            <a:pPr>
              <a:lnSpc>
                <a:spcPct val="100000"/>
              </a:lnSpc>
            </a:pPr>
            <a:r>
              <a:rPr lang="en-GB" sz="1600" dirty="0"/>
              <a:t>RANSAC:</a:t>
            </a:r>
          </a:p>
          <a:p>
            <a:pPr marL="6939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/>
              <a:t>Random set of inliers, fit model</a:t>
            </a:r>
          </a:p>
          <a:p>
            <a:pPr marL="6939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/>
              <a:t>Test excluded samples for user-defined </a:t>
            </a:r>
            <a:r>
              <a:rPr lang="en-GB" sz="1600" dirty="0" err="1"/>
              <a:t>inlyingness</a:t>
            </a:r>
            <a:r>
              <a:rPr lang="en-GB" sz="1600" dirty="0"/>
              <a:t>, e.g., MAD based</a:t>
            </a:r>
          </a:p>
          <a:p>
            <a:pPr marL="6939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/>
              <a:t>Refit including extra inliers</a:t>
            </a:r>
          </a:p>
          <a:p>
            <a:pPr marL="6939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/>
              <a:t>Estimate error of fitted model for the inliers</a:t>
            </a:r>
          </a:p>
          <a:p>
            <a:pPr marL="6939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/>
              <a:t>Terminate if performance meets user requirement or max iterations, otherwise repeat from start.</a:t>
            </a:r>
          </a:p>
          <a:p>
            <a:pPr>
              <a:lnSpc>
                <a:spcPct val="100000"/>
              </a:lnSpc>
            </a:pPr>
            <a:r>
              <a:rPr lang="nb-NO" sz="1600" dirty="0">
                <a:hlinkClick r:id="rId3"/>
              </a:rPr>
              <a:t>https://en.wikipedia.org/wiki/Random_sample_consensus</a:t>
            </a:r>
            <a:endParaRPr lang="en-GB" sz="1600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RANSAC - </a:t>
            </a:r>
            <a:r>
              <a:rPr lang="en-GB" dirty="0" err="1"/>
              <a:t>RANdom</a:t>
            </a:r>
            <a:r>
              <a:rPr lang="en-GB" dirty="0"/>
              <a:t> Sample Consensus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2929950" y="6261358"/>
            <a:ext cx="32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Jupyter</a:t>
            </a:r>
            <a:r>
              <a:rPr lang="en-GB" dirty="0"/>
              <a:t>: </a:t>
            </a:r>
            <a:r>
              <a:rPr lang="en-GB" dirty="0" err="1"/>
              <a:t>plot_ransac.ipynb</a:t>
            </a:r>
            <a:endParaRPr lang="en-GB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000" y="1540684"/>
            <a:ext cx="3672487" cy="2524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3924B27D-5AB9-4151-8BFE-1D03F0A20CEA}"/>
                  </a:ext>
                </a:extLst>
              </p:cNvPr>
              <p:cNvSpPr txBox="1"/>
              <p:nvPr/>
            </p:nvSpPr>
            <p:spPr>
              <a:xfrm>
                <a:off x="5949591" y="4437000"/>
                <a:ext cx="316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b="0" dirty="0"/>
                  <a:t>(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b-N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𝑚𝑒𝑑𝑖𝑎𝑛</m:t>
                            </m:r>
                          </m:sub>
                        </m:sSub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3924B27D-5AB9-4151-8BFE-1D03F0A20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591" y="4437000"/>
                <a:ext cx="3168000" cy="369332"/>
              </a:xfrm>
              <a:prstGeom prst="rect">
                <a:avLst/>
              </a:prstGeom>
              <a:blipFill>
                <a:blip r:embed="rId5"/>
                <a:stretch>
                  <a:fillRect l="-173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89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>
          <a:xfrm>
            <a:off x="521494" y="1800000"/>
            <a:ext cx="8101013" cy="4365000"/>
          </a:xfrm>
        </p:spPr>
        <p:txBody>
          <a:bodyPr/>
          <a:lstStyle/>
          <a:p>
            <a:r>
              <a:rPr lang="en-GB" dirty="0"/>
              <a:t>In spectroscopy data matrices</a:t>
            </a:r>
          </a:p>
          <a:p>
            <a:pPr lvl="1"/>
            <a:r>
              <a:rPr lang="en-GB" dirty="0"/>
              <a:t>Wavelengths</a:t>
            </a:r>
          </a:p>
          <a:p>
            <a:r>
              <a:rPr lang="en-GB" dirty="0"/>
              <a:t>Financial data</a:t>
            </a:r>
          </a:p>
          <a:p>
            <a:pPr lvl="1"/>
            <a:r>
              <a:rPr lang="en-GB" dirty="0"/>
              <a:t>‘Unlimited’ number of factors</a:t>
            </a:r>
          </a:p>
          <a:p>
            <a:r>
              <a:rPr lang="en-GB" dirty="0"/>
              <a:t>Genomics </a:t>
            </a:r>
          </a:p>
          <a:p>
            <a:pPr lvl="1"/>
            <a:r>
              <a:rPr lang="en-GB" dirty="0"/>
              <a:t> 3 billion DNA base pairs and their interactions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Curse of Dimensionality</a:t>
            </a:r>
          </a:p>
          <a:p>
            <a:pPr marL="0" indent="0">
              <a:buNone/>
            </a:pPr>
            <a:r>
              <a:rPr lang="en-GB" dirty="0"/>
              <a:t>(Multi)collinearity</a:t>
            </a:r>
          </a:p>
          <a:p>
            <a:pPr marL="0" indent="0">
              <a:buNone/>
            </a:pPr>
            <a:r>
              <a:rPr lang="en-GB" dirty="0"/>
              <a:t>Statistical significance (less reliable/false results, R</a:t>
            </a:r>
            <a:r>
              <a:rPr lang="en-GB" baseline="30000" dirty="0"/>
              <a:t>2</a:t>
            </a:r>
            <a:r>
              <a:rPr lang="en-GB" dirty="0"/>
              <a:t>)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data</a:t>
            </a:r>
          </a:p>
        </p:txBody>
      </p:sp>
      <p:sp>
        <p:nvSpPr>
          <p:cNvPr id="6" name="Rektangel 5"/>
          <p:cNvSpPr/>
          <p:nvPr/>
        </p:nvSpPr>
        <p:spPr>
          <a:xfrm>
            <a:off x="6300000" y="1917000"/>
            <a:ext cx="2232000" cy="8640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900" y="2898000"/>
            <a:ext cx="3325015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2C0BF8-5B28-ED54-A45D-FB33D525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Principle components as the regressor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Perform PCA on your data matrix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Use OLS to regress observed outcome (to get the regression coefficients)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(Transform the coefficient-vector back to scale (of the actual covariates))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1B31F-0E36-6241-6672-65F87BEF32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94703-EFA1-97B2-F914-2D85AAD8CC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80808-A64F-00C1-FA8A-27C631D6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PCR (PCA Regression)</a:t>
            </a:r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B7094080-7528-9454-F791-83D754E0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992" y="3504809"/>
            <a:ext cx="63500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5BBEF9-C700-E587-C7E1-829E0C4F6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008" y="3280493"/>
            <a:ext cx="4109640" cy="286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B1757B-A39A-8C0A-1570-B078CF7203E3}"/>
              </a:ext>
            </a:extLst>
          </p:cNvPr>
          <p:cNvSpPr txBox="1"/>
          <p:nvPr/>
        </p:nvSpPr>
        <p:spPr>
          <a:xfrm>
            <a:off x="3780000" y="6328700"/>
            <a:ext cx="1840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Jupyter</a:t>
            </a:r>
            <a:r>
              <a:rPr lang="en-GB" sz="1200" dirty="0"/>
              <a:t>: PCA regression</a:t>
            </a:r>
          </a:p>
        </p:txBody>
      </p:sp>
    </p:spTree>
    <p:extLst>
      <p:ext uri="{BB962C8B-B14F-4D97-AF65-F5344CB8AC3E}">
        <p14:creationId xmlns:p14="http://schemas.microsoft.com/office/powerpoint/2010/main" val="2459343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BC27EC36-AD2C-470D-BF1D-C279351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94" y="1800000"/>
            <a:ext cx="8101013" cy="4301042"/>
          </a:xfrm>
        </p:spPr>
        <p:txBody>
          <a:bodyPr/>
          <a:lstStyle/>
          <a:p>
            <a:r>
              <a:rPr lang="en-GB" dirty="0"/>
              <a:t>Strongly related to PCA</a:t>
            </a:r>
          </a:p>
          <a:p>
            <a:pPr lvl="1"/>
            <a:r>
              <a:rPr lang="en-GB" dirty="0"/>
              <a:t>successive extraction of orthogonal components (not necessarily maximum variance)</a:t>
            </a:r>
          </a:p>
          <a:p>
            <a:pPr lvl="1"/>
            <a:r>
              <a:rPr lang="en-GB" dirty="0"/>
              <a:t>scores (</a:t>
            </a:r>
            <a:r>
              <a:rPr lang="en-GB" b="1" dirty="0"/>
              <a:t>t</a:t>
            </a:r>
            <a:r>
              <a:rPr lang="en-GB" dirty="0"/>
              <a:t>) and loadings (</a:t>
            </a:r>
            <a:r>
              <a:rPr lang="en-GB" b="1" dirty="0"/>
              <a:t>p</a:t>
            </a:r>
            <a:r>
              <a:rPr lang="en-GB" dirty="0"/>
              <a:t>) (object and feature coordinates),</a:t>
            </a:r>
          </a:p>
          <a:p>
            <a:pPr lvl="1"/>
            <a:r>
              <a:rPr lang="en-GB" dirty="0"/>
              <a:t>works best with correlated features, e.g., #objects &lt; #features,</a:t>
            </a:r>
          </a:p>
          <a:p>
            <a:r>
              <a:rPr lang="en-GB" dirty="0"/>
              <a:t>but …</a:t>
            </a:r>
          </a:p>
          <a:p>
            <a:pPr lvl="1"/>
            <a:r>
              <a:rPr lang="en-GB" dirty="0"/>
              <a:t>maximizes covariance between </a:t>
            </a:r>
            <a:r>
              <a:rPr lang="en-GB" b="1" dirty="0"/>
              <a:t>X</a:t>
            </a:r>
            <a:r>
              <a:rPr lang="en-GB" dirty="0"/>
              <a:t> and </a:t>
            </a:r>
            <a:r>
              <a:rPr lang="en-GB" b="1" dirty="0"/>
              <a:t>y</a:t>
            </a:r>
            <a:r>
              <a:rPr lang="en-GB" dirty="0"/>
              <a:t>,</a:t>
            </a:r>
          </a:p>
          <a:p>
            <a:r>
              <a:rPr lang="en-US" dirty="0"/>
              <a:t>Orthogonalize on</a:t>
            </a:r>
            <a:br>
              <a:rPr lang="en-US" dirty="0"/>
            </a:br>
            <a:r>
              <a:rPr lang="en-US" dirty="0"/>
              <a:t>extracted component </a:t>
            </a:r>
            <a:br>
              <a:rPr lang="en-US" dirty="0"/>
            </a:br>
            <a:r>
              <a:rPr lang="en-US" dirty="0"/>
              <a:t>and calculate new </a:t>
            </a:r>
            <a:br>
              <a:rPr lang="en-US" dirty="0"/>
            </a:br>
            <a:r>
              <a:rPr lang="en-US" dirty="0"/>
              <a:t>loading weights.</a:t>
            </a:r>
            <a:br>
              <a:rPr lang="nb-NO" b="0" dirty="0"/>
            </a:br>
            <a:endParaRPr lang="nb-NO" b="0" dirty="0"/>
          </a:p>
          <a:p>
            <a:pPr lvl="1"/>
            <a:endParaRPr lang="nb-NO" b="0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6E708F1E-0640-4E06-9FED-8253851A4D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5372DA8-3F55-4842-AA14-B5C3F8E65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83D7E893-94A5-4EB6-AC0E-18A113A9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PLS* </a:t>
            </a:r>
            <a:r>
              <a:rPr lang="nb-NO" dirty="0" err="1"/>
              <a:t>regression</a:t>
            </a:r>
            <a:r>
              <a:rPr lang="nb-NO" dirty="0"/>
              <a:t> 🇸🇪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036CDC2-1231-4B43-9105-364A2FA2BA9B}"/>
              </a:ext>
            </a:extLst>
          </p:cNvPr>
          <p:cNvSpPr txBox="1"/>
          <p:nvPr/>
        </p:nvSpPr>
        <p:spPr>
          <a:xfrm>
            <a:off x="2929950" y="6261358"/>
            <a:ext cx="32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Jupyter</a:t>
            </a:r>
            <a:r>
              <a:rPr lang="en-GB" dirty="0"/>
              <a:t>: Chapter 10, part 1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4CB29A2B-25A6-4332-BAFD-3A324BA9507E}"/>
              </a:ext>
            </a:extLst>
          </p:cNvPr>
          <p:cNvSpPr txBox="1"/>
          <p:nvPr/>
        </p:nvSpPr>
        <p:spPr>
          <a:xfrm>
            <a:off x="5436000" y="3968648"/>
            <a:ext cx="1994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(covariance, normalized)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CCCE2-4AE8-B6F8-7C4A-6CA9852CCE9C}"/>
              </a:ext>
            </a:extLst>
          </p:cNvPr>
          <p:cNvSpPr txBox="1"/>
          <p:nvPr/>
        </p:nvSpPr>
        <p:spPr>
          <a:xfrm>
            <a:off x="396000" y="1397092"/>
            <a:ext cx="457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</a:t>
            </a:r>
            <a:r>
              <a:rPr lang="en-GB" sz="1200" b="1" i="1" dirty="0"/>
              <a:t>P</a:t>
            </a:r>
            <a:r>
              <a:rPr lang="en-GB" sz="1200" i="1" dirty="0"/>
              <a:t>artial </a:t>
            </a:r>
            <a:r>
              <a:rPr lang="en-GB" sz="1200" b="1" i="1" dirty="0"/>
              <a:t>L</a:t>
            </a:r>
            <a:r>
              <a:rPr lang="en-GB" sz="1200" i="1" dirty="0"/>
              <a:t>east </a:t>
            </a:r>
            <a:r>
              <a:rPr lang="en-GB" sz="1200" b="1" i="1" dirty="0"/>
              <a:t>S</a:t>
            </a:r>
            <a:r>
              <a:rPr lang="en-GB" sz="1200" i="1" dirty="0"/>
              <a:t>quare (also called projection to latent structures)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9EC52-4126-9DF6-1CD1-70028477D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50" y="3080900"/>
            <a:ext cx="15621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7A910-9E06-269D-31E7-6F8B8DC5731E}"/>
              </a:ext>
            </a:extLst>
          </p:cNvPr>
          <p:cNvSpPr txBox="1"/>
          <p:nvPr/>
        </p:nvSpPr>
        <p:spPr>
          <a:xfrm>
            <a:off x="444976" y="589202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additional resource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6E4AA-E258-F59B-2B68-F29DD1754EBB}"/>
              </a:ext>
            </a:extLst>
          </p:cNvPr>
          <p:cNvSpPr txBox="1"/>
          <p:nvPr/>
        </p:nvSpPr>
        <p:spPr>
          <a:xfrm>
            <a:off x="3579322" y="725622"/>
            <a:ext cx="526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</a:t>
            </a:r>
            <a:r>
              <a:rPr lang="en-GB" dirty="0" err="1"/>
              <a:t>watch?v</a:t>
            </a:r>
            <a:r>
              <a:rPr lang="en-GB" dirty="0"/>
              <a:t>=gl0gBUbhxQU</a:t>
            </a:r>
          </a:p>
        </p:txBody>
      </p:sp>
    </p:spTree>
    <p:extLst>
      <p:ext uri="{BB962C8B-B14F-4D97-AF65-F5344CB8AC3E}">
        <p14:creationId xmlns:p14="http://schemas.microsoft.com/office/powerpoint/2010/main" val="12159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lassholder for innhold 1">
                <a:extLst>
                  <a:ext uri="{FF2B5EF4-FFF2-40B4-BE49-F238E27FC236}">
                    <a16:creationId xmlns:a16="http://schemas.microsoft.com/office/drawing/2014/main" id="{BC27EC36-AD2C-470D-BF1D-C279351BE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494" y="1800000"/>
                <a:ext cx="8101013" cy="4301042"/>
              </a:xfrm>
            </p:spPr>
            <p:txBody>
              <a:bodyPr/>
              <a:lstStyle/>
              <a:p>
                <a:r>
                  <a:rPr lang="en-GB" dirty="0"/>
                  <a:t>(Strongly) related to PCA</a:t>
                </a:r>
              </a:p>
              <a:p>
                <a:pPr lvl="1"/>
                <a:r>
                  <a:rPr lang="en-GB" dirty="0"/>
                  <a:t>But focus on covariance</a:t>
                </a:r>
                <a:br>
                  <a:rPr lang="en-GB" dirty="0"/>
                </a:br>
                <a:r>
                  <a:rPr lang="en-GB" dirty="0"/>
                  <a:t>between X and Y</a:t>
                </a:r>
              </a:p>
              <a:p>
                <a:r>
                  <a:rPr lang="en-GB" dirty="0"/>
                  <a:t>Decompose matrix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nb-NO" b="0" dirty="0"/>
              </a:p>
              <a:p>
                <a:pPr lvl="1"/>
                <a:r>
                  <a:rPr lang="nb-NO" b="1" dirty="0"/>
                  <a:t>t</a:t>
                </a:r>
                <a:r>
                  <a:rPr lang="nb-NO" dirty="0"/>
                  <a:t>: score </a:t>
                </a:r>
                <a:r>
                  <a:rPr lang="nb-NO" dirty="0" err="1"/>
                  <a:t>vector</a:t>
                </a:r>
                <a:endParaRPr lang="nb-NO" dirty="0"/>
              </a:p>
              <a:p>
                <a:pPr lvl="1"/>
                <a:r>
                  <a:rPr lang="nb-NO" b="1" dirty="0"/>
                  <a:t>p</a:t>
                </a:r>
                <a:r>
                  <a:rPr lang="nb-NO" dirty="0"/>
                  <a:t>: </a:t>
                </a:r>
                <a:r>
                  <a:rPr lang="nb-NO" dirty="0" err="1"/>
                  <a:t>loading</a:t>
                </a:r>
                <a:r>
                  <a:rPr lang="nb-NO" dirty="0"/>
                  <a:t> </a:t>
                </a:r>
                <a:r>
                  <a:rPr lang="nb-NO" dirty="0" err="1"/>
                  <a:t>vector</a:t>
                </a:r>
                <a:endParaRPr lang="nb-NO" dirty="0"/>
              </a:p>
              <a:p>
                <a:r>
                  <a:rPr lang="nb-NO" b="1" dirty="0"/>
                  <a:t>t</a:t>
                </a:r>
                <a:r>
                  <a:rPr lang="nb-NO" dirty="0"/>
                  <a:t> </a:t>
                </a:r>
                <a:r>
                  <a:rPr lang="nb-NO" dirty="0" err="1"/>
                  <a:t>should</a:t>
                </a:r>
                <a:r>
                  <a:rPr lang="nb-NO" dirty="0"/>
                  <a:t> </a:t>
                </a:r>
                <a:r>
                  <a:rPr lang="nb-NO" dirty="0" err="1"/>
                  <a:t>relate</a:t>
                </a:r>
                <a:r>
                  <a:rPr lang="nb-NO" dirty="0"/>
                  <a:t> to Y</a:t>
                </a:r>
              </a:p>
              <a:p>
                <a:r>
                  <a:rPr lang="nb-NO" b="1" dirty="0" err="1"/>
                  <a:t>tp</a:t>
                </a:r>
                <a:r>
                  <a:rPr lang="nb-NO" b="1" baseline="30000" dirty="0" err="1"/>
                  <a:t>T</a:t>
                </a:r>
                <a:r>
                  <a:rPr lang="nb-NO" dirty="0"/>
                  <a:t> </a:t>
                </a:r>
                <a:r>
                  <a:rPr lang="nb-NO" dirty="0" err="1"/>
                  <a:t>should</a:t>
                </a:r>
                <a:r>
                  <a:rPr lang="nb-NO" dirty="0"/>
                  <a:t> </a:t>
                </a:r>
                <a:r>
                  <a:rPr lang="nb-NO" dirty="0" err="1"/>
                  <a:t>describe</a:t>
                </a:r>
                <a:r>
                  <a:rPr lang="nb-NO" dirty="0"/>
                  <a:t> </a:t>
                </a:r>
                <a:r>
                  <a:rPr lang="nb-NO" dirty="0" err="1"/>
                  <a:t>X</a:t>
                </a:r>
                <a:endParaRPr lang="nb-NO" dirty="0"/>
              </a:p>
              <a:p>
                <a:pPr lvl="1"/>
                <a:endParaRPr lang="nb-NO" b="0" dirty="0"/>
              </a:p>
            </p:txBody>
          </p:sp>
        </mc:Choice>
        <mc:Fallback xmlns="">
          <p:sp>
            <p:nvSpPr>
              <p:cNvPr id="2" name="Plassholder for innhold 1">
                <a:extLst>
                  <a:ext uri="{FF2B5EF4-FFF2-40B4-BE49-F238E27FC236}">
                    <a16:creationId xmlns:a16="http://schemas.microsoft.com/office/drawing/2014/main" id="{BC27EC36-AD2C-470D-BF1D-C279351BE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494" y="1800000"/>
                <a:ext cx="8101013" cy="4301042"/>
              </a:xfrm>
              <a:blipFill>
                <a:blip r:embed="rId3"/>
                <a:stretch>
                  <a:fillRect l="-1567" t="-1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6E708F1E-0640-4E06-9FED-8253851A4D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5372DA8-3F55-4842-AA14-B5C3F8E65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83D7E893-94A5-4EB6-AC0E-18A113A9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PLS* </a:t>
            </a:r>
            <a:r>
              <a:rPr lang="nb-NO" dirty="0" err="1"/>
              <a:t>regression</a:t>
            </a:r>
            <a:r>
              <a:rPr lang="nb-NO" dirty="0"/>
              <a:t> 🇸🇪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036CDC2-1231-4B43-9105-364A2FA2BA9B}"/>
              </a:ext>
            </a:extLst>
          </p:cNvPr>
          <p:cNvSpPr txBox="1"/>
          <p:nvPr/>
        </p:nvSpPr>
        <p:spPr>
          <a:xfrm>
            <a:off x="2929950" y="6261358"/>
            <a:ext cx="32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Jupyter</a:t>
            </a:r>
            <a:r>
              <a:rPr lang="en-GB" dirty="0"/>
              <a:t>: Chapter 10, part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CCCE2-4AE8-B6F8-7C4A-6CA9852CCE9C}"/>
              </a:ext>
            </a:extLst>
          </p:cNvPr>
          <p:cNvSpPr txBox="1"/>
          <p:nvPr/>
        </p:nvSpPr>
        <p:spPr>
          <a:xfrm>
            <a:off x="396000" y="1397092"/>
            <a:ext cx="457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</a:t>
            </a:r>
            <a:r>
              <a:rPr lang="en-GB" sz="1200" b="1" i="1" dirty="0"/>
              <a:t>P</a:t>
            </a:r>
            <a:r>
              <a:rPr lang="en-GB" sz="1200" i="1" dirty="0"/>
              <a:t>artial </a:t>
            </a:r>
            <a:r>
              <a:rPr lang="en-GB" sz="1200" b="1" i="1" dirty="0"/>
              <a:t>L</a:t>
            </a:r>
            <a:r>
              <a:rPr lang="en-GB" sz="1200" i="1" dirty="0"/>
              <a:t>east </a:t>
            </a:r>
            <a:r>
              <a:rPr lang="en-GB" sz="1200" b="1" i="1" dirty="0"/>
              <a:t>S</a:t>
            </a:r>
            <a:r>
              <a:rPr lang="en-GB" sz="1200" i="1" dirty="0"/>
              <a:t>quare (also called projection to latent structures)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A910-9E06-269D-31E7-6F8B8DC5731E}"/>
              </a:ext>
            </a:extLst>
          </p:cNvPr>
          <p:cNvSpPr txBox="1"/>
          <p:nvPr/>
        </p:nvSpPr>
        <p:spPr>
          <a:xfrm>
            <a:off x="444976" y="589202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additional resource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D399E9-98A5-3988-1C52-133D9C6E97AA}"/>
              </a:ext>
            </a:extLst>
          </p:cNvPr>
          <p:cNvSpPr/>
          <p:nvPr/>
        </p:nvSpPr>
        <p:spPr>
          <a:xfrm>
            <a:off x="4075661" y="2162661"/>
            <a:ext cx="992678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sz="1000" i="1" dirty="0">
                <a:solidFill>
                  <a:schemeClr val="tx1"/>
                </a:solidFill>
              </a:rPr>
              <a:t>(n x p)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8CA7F3-BB67-24FA-3C1C-DE8A2734A244}"/>
              </a:ext>
            </a:extLst>
          </p:cNvPr>
          <p:cNvSpPr/>
          <p:nvPr/>
        </p:nvSpPr>
        <p:spPr>
          <a:xfrm>
            <a:off x="5639821" y="2166922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69A06F-09E4-35BF-4FE4-DAD984448644}"/>
              </a:ext>
            </a:extLst>
          </p:cNvPr>
          <p:cNvSpPr/>
          <p:nvPr/>
        </p:nvSpPr>
        <p:spPr>
          <a:xfrm rot="5400000">
            <a:off x="6472339" y="1483081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6D23F-2FBC-FA8D-53B3-D74FDF41AD3E}"/>
              </a:ext>
            </a:extLst>
          </p:cNvPr>
          <p:cNvSpPr txBox="1"/>
          <p:nvPr/>
        </p:nvSpPr>
        <p:spPr>
          <a:xfrm>
            <a:off x="5551428" y="360040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GB" baseline="-25000" dirty="0"/>
              <a:t>(</a:t>
            </a:r>
            <a:r>
              <a:rPr lang="en-GB" baseline="-25000" dirty="0" err="1"/>
              <a:t>i</a:t>
            </a:r>
            <a:r>
              <a:rPr lang="en-GB" baseline="-25000" dirty="0"/>
              <a:t>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72641-2EA5-121C-6466-70E898E6A5AE}"/>
              </a:ext>
            </a:extLst>
          </p:cNvPr>
          <p:cNvSpPr txBox="1"/>
          <p:nvPr/>
        </p:nvSpPr>
        <p:spPr>
          <a:xfrm>
            <a:off x="7195553" y="201841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</a:t>
            </a:r>
            <a:r>
              <a:rPr lang="en-GB" baseline="30000" dirty="0" err="1"/>
              <a:t>t</a:t>
            </a:r>
            <a:r>
              <a:rPr lang="en-GB" baseline="-25000" dirty="0"/>
              <a:t>(</a:t>
            </a:r>
            <a:r>
              <a:rPr lang="en-GB" baseline="-25000" dirty="0" err="1"/>
              <a:t>i</a:t>
            </a:r>
            <a:r>
              <a:rPr lang="en-GB" baseline="-25000" dirty="0"/>
              <a:t>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B3215F-93E0-C69B-581A-92B20F0DBCAD}"/>
              </a:ext>
            </a:extLst>
          </p:cNvPr>
          <p:cNvCxnSpPr/>
          <p:nvPr/>
        </p:nvCxnSpPr>
        <p:spPr>
          <a:xfrm>
            <a:off x="7876339" y="2018415"/>
            <a:ext cx="0" cy="201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08E75F5-31FA-D786-E679-F563810FBAD5}"/>
              </a:ext>
            </a:extLst>
          </p:cNvPr>
          <p:cNvSpPr/>
          <p:nvPr/>
        </p:nvSpPr>
        <p:spPr>
          <a:xfrm>
            <a:off x="8299511" y="2252182"/>
            <a:ext cx="212073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GB" i="1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2381A6-9400-55B9-A1D5-07F4E7CD7659}"/>
              </a:ext>
            </a:extLst>
          </p:cNvPr>
          <p:cNvCxnSpPr/>
          <p:nvPr/>
        </p:nvCxnSpPr>
        <p:spPr>
          <a:xfrm flipH="1">
            <a:off x="7071723" y="2972182"/>
            <a:ext cx="10071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E4ECBD-65DB-A776-60E9-1B14565EB725}"/>
              </a:ext>
            </a:extLst>
          </p:cNvPr>
          <p:cNvSpPr txBox="1"/>
          <p:nvPr/>
        </p:nvSpPr>
        <p:spPr>
          <a:xfrm>
            <a:off x="7241095" y="270910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Model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20B72-4AED-0D75-6C93-72B888FC03B8}"/>
              </a:ext>
            </a:extLst>
          </p:cNvPr>
          <p:cNvSpPr txBox="1"/>
          <p:nvPr/>
        </p:nvSpPr>
        <p:spPr>
          <a:xfrm>
            <a:off x="5181982" y="271202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C6B6F7F-11EA-D3CA-49FC-9E3337477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350" y="4514329"/>
            <a:ext cx="3326942" cy="15937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FE964C-9DF5-D13A-B9B5-6ACE2D866836}"/>
              </a:ext>
            </a:extLst>
          </p:cNvPr>
          <p:cNvCxnSpPr/>
          <p:nvPr/>
        </p:nvCxnSpPr>
        <p:spPr>
          <a:xfrm>
            <a:off x="4212000" y="2162661"/>
            <a:ext cx="0" cy="14377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5DF10C-3C52-049E-72EB-9AB45C630531}"/>
              </a:ext>
            </a:extLst>
          </p:cNvPr>
          <p:cNvSpPr txBox="1"/>
          <p:nvPr/>
        </p:nvSpPr>
        <p:spPr>
          <a:xfrm>
            <a:off x="3999143" y="351101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(</a:t>
            </a:r>
            <a:r>
              <a:rPr lang="en-GB" baseline="-25000" dirty="0" err="1"/>
              <a:t>i</a:t>
            </a:r>
            <a:r>
              <a:rPr lang="en-GB" baseline="-250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91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lassholder for innhold 1">
                <a:extLst>
                  <a:ext uri="{FF2B5EF4-FFF2-40B4-BE49-F238E27FC236}">
                    <a16:creationId xmlns:a16="http://schemas.microsoft.com/office/drawing/2014/main" id="{BC27EC36-AD2C-470D-BF1D-C279351BE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494" y="1800000"/>
                <a:ext cx="8101013" cy="4301042"/>
              </a:xfrm>
            </p:spPr>
            <p:txBody>
              <a:bodyPr/>
              <a:lstStyle/>
              <a:p>
                <a:r>
                  <a:rPr lang="en-GB" dirty="0"/>
                  <a:t>(Strongly) related to PCA</a:t>
                </a:r>
              </a:p>
              <a:p>
                <a:r>
                  <a:rPr lang="en-GB" dirty="0"/>
                  <a:t>Decompose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Repeat </a:t>
                </a:r>
                <a:r>
                  <a:rPr lang="en-GB" i="1" dirty="0"/>
                  <a:t>K</a:t>
                </a:r>
                <a:r>
                  <a:rPr lang="en-GB" dirty="0"/>
                  <a:t> times to extract</a:t>
                </a:r>
                <a:br>
                  <a:rPr lang="en-GB" dirty="0"/>
                </a:br>
                <a:r>
                  <a:rPr lang="en-GB" dirty="0"/>
                  <a:t>PLS components</a:t>
                </a:r>
              </a:p>
              <a:p>
                <a:pPr lvl="1"/>
                <a:r>
                  <a:rPr lang="en-GB" b="0" dirty="0"/>
                  <a:t>Each components are</a:t>
                </a:r>
                <a:br>
                  <a:rPr lang="en-GB" b="0" dirty="0"/>
                </a:br>
                <a:r>
                  <a:rPr lang="en-GB" b="0" dirty="0"/>
                  <a:t>orthogonal to each other</a:t>
                </a:r>
              </a:p>
              <a:p>
                <a:r>
                  <a:rPr lang="en-GB" dirty="0"/>
                  <a:t>Regression on score matrix</a:t>
                </a:r>
                <a:endParaRPr lang="en-GB" b="0" dirty="0"/>
              </a:p>
            </p:txBody>
          </p:sp>
        </mc:Choice>
        <mc:Fallback xmlns="">
          <p:sp>
            <p:nvSpPr>
              <p:cNvPr id="2" name="Plassholder for innhold 1">
                <a:extLst>
                  <a:ext uri="{FF2B5EF4-FFF2-40B4-BE49-F238E27FC236}">
                    <a16:creationId xmlns:a16="http://schemas.microsoft.com/office/drawing/2014/main" id="{BC27EC36-AD2C-470D-BF1D-C279351BE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494" y="1800000"/>
                <a:ext cx="8101013" cy="4301042"/>
              </a:xfrm>
              <a:blipFill>
                <a:blip r:embed="rId3"/>
                <a:stretch>
                  <a:fillRect l="-1567" t="-1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6E708F1E-0640-4E06-9FED-8253851A4D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5372DA8-3F55-4842-AA14-B5C3F8E65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83D7E893-94A5-4EB6-AC0E-18A113A9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PLS* </a:t>
            </a:r>
            <a:r>
              <a:rPr lang="nb-NO" dirty="0" err="1"/>
              <a:t>regression</a:t>
            </a:r>
            <a:r>
              <a:rPr lang="nb-NO" dirty="0"/>
              <a:t> 🇸🇪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036CDC2-1231-4B43-9105-364A2FA2BA9B}"/>
              </a:ext>
            </a:extLst>
          </p:cNvPr>
          <p:cNvSpPr txBox="1"/>
          <p:nvPr/>
        </p:nvSpPr>
        <p:spPr>
          <a:xfrm>
            <a:off x="2929950" y="6261358"/>
            <a:ext cx="328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/>
              <a:t>Jupyter</a:t>
            </a:r>
            <a:r>
              <a:rPr lang="en-GB" sz="1400" dirty="0"/>
              <a:t>: </a:t>
            </a:r>
            <a:r>
              <a:rPr lang="en-GB" sz="1400" dirty="0" err="1"/>
              <a:t>pls_regression.ipynb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CCCE2-4AE8-B6F8-7C4A-6CA9852CCE9C}"/>
              </a:ext>
            </a:extLst>
          </p:cNvPr>
          <p:cNvSpPr txBox="1"/>
          <p:nvPr/>
        </p:nvSpPr>
        <p:spPr>
          <a:xfrm>
            <a:off x="396000" y="1397092"/>
            <a:ext cx="457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</a:t>
            </a:r>
            <a:r>
              <a:rPr lang="en-GB" sz="1200" b="1" i="1" dirty="0"/>
              <a:t>P</a:t>
            </a:r>
            <a:r>
              <a:rPr lang="en-GB" sz="1200" i="1" dirty="0"/>
              <a:t>artial </a:t>
            </a:r>
            <a:r>
              <a:rPr lang="en-GB" sz="1200" b="1" i="1" dirty="0"/>
              <a:t>L</a:t>
            </a:r>
            <a:r>
              <a:rPr lang="en-GB" sz="1200" i="1" dirty="0"/>
              <a:t>east </a:t>
            </a:r>
            <a:r>
              <a:rPr lang="en-GB" sz="1200" b="1" i="1" dirty="0"/>
              <a:t>S</a:t>
            </a:r>
            <a:r>
              <a:rPr lang="en-GB" sz="1200" i="1" dirty="0"/>
              <a:t>quare (also called projection to latent structures)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A910-9E06-269D-31E7-6F8B8DC5731E}"/>
              </a:ext>
            </a:extLst>
          </p:cNvPr>
          <p:cNvSpPr txBox="1"/>
          <p:nvPr/>
        </p:nvSpPr>
        <p:spPr>
          <a:xfrm>
            <a:off x="444976" y="589202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additional resource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D399E9-98A5-3988-1C52-133D9C6E97AA}"/>
              </a:ext>
            </a:extLst>
          </p:cNvPr>
          <p:cNvSpPr/>
          <p:nvPr/>
        </p:nvSpPr>
        <p:spPr>
          <a:xfrm>
            <a:off x="4075661" y="2950807"/>
            <a:ext cx="992678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sz="1000" i="1" dirty="0">
                <a:solidFill>
                  <a:schemeClr val="tx1"/>
                </a:solidFill>
              </a:rPr>
              <a:t>(n x p)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8CA7F3-BB67-24FA-3C1C-DE8A2734A244}"/>
              </a:ext>
            </a:extLst>
          </p:cNvPr>
          <p:cNvSpPr/>
          <p:nvPr/>
        </p:nvSpPr>
        <p:spPr>
          <a:xfrm>
            <a:off x="5639821" y="2984981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69A06F-09E4-35BF-4FE4-DAD984448644}"/>
              </a:ext>
            </a:extLst>
          </p:cNvPr>
          <p:cNvSpPr/>
          <p:nvPr/>
        </p:nvSpPr>
        <p:spPr>
          <a:xfrm rot="5400000">
            <a:off x="6472339" y="2271227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6D23F-2FBC-FA8D-53B3-D74FDF41AD3E}"/>
              </a:ext>
            </a:extLst>
          </p:cNvPr>
          <p:cNvSpPr txBox="1"/>
          <p:nvPr/>
        </p:nvSpPr>
        <p:spPr>
          <a:xfrm>
            <a:off x="5979452" y="468238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72641-2EA5-121C-6466-70E898E6A5AE}"/>
              </a:ext>
            </a:extLst>
          </p:cNvPr>
          <p:cNvSpPr txBox="1"/>
          <p:nvPr/>
        </p:nvSpPr>
        <p:spPr>
          <a:xfrm>
            <a:off x="6631941" y="259536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</a:t>
            </a:r>
            <a:r>
              <a:rPr lang="en-GB" baseline="30000" dirty="0" err="1"/>
              <a:t>T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B3215F-93E0-C69B-581A-92B20F0DBCAD}"/>
              </a:ext>
            </a:extLst>
          </p:cNvPr>
          <p:cNvCxnSpPr/>
          <p:nvPr/>
        </p:nvCxnSpPr>
        <p:spPr>
          <a:xfrm>
            <a:off x="7876339" y="2806561"/>
            <a:ext cx="0" cy="201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08E75F5-31FA-D786-E679-F563810FBAD5}"/>
              </a:ext>
            </a:extLst>
          </p:cNvPr>
          <p:cNvSpPr/>
          <p:nvPr/>
        </p:nvSpPr>
        <p:spPr>
          <a:xfrm>
            <a:off x="8299511" y="3040328"/>
            <a:ext cx="212073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GB" i="1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2381A6-9400-55B9-A1D5-07F4E7CD7659}"/>
              </a:ext>
            </a:extLst>
          </p:cNvPr>
          <p:cNvCxnSpPr/>
          <p:nvPr/>
        </p:nvCxnSpPr>
        <p:spPr>
          <a:xfrm flipH="1">
            <a:off x="7071723" y="3760328"/>
            <a:ext cx="10071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E4ECBD-65DB-A776-60E9-1B14565EB725}"/>
              </a:ext>
            </a:extLst>
          </p:cNvPr>
          <p:cNvSpPr txBox="1"/>
          <p:nvPr/>
        </p:nvSpPr>
        <p:spPr>
          <a:xfrm>
            <a:off x="7241095" y="349725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Model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20B72-4AED-0D75-6C93-72B888FC03B8}"/>
              </a:ext>
            </a:extLst>
          </p:cNvPr>
          <p:cNvSpPr txBox="1"/>
          <p:nvPr/>
        </p:nvSpPr>
        <p:spPr>
          <a:xfrm>
            <a:off x="5181982" y="35001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CE4F9-5EB8-F5AA-F6AE-E546DCB553DA}"/>
              </a:ext>
            </a:extLst>
          </p:cNvPr>
          <p:cNvSpPr/>
          <p:nvPr/>
        </p:nvSpPr>
        <p:spPr>
          <a:xfrm>
            <a:off x="5696931" y="3021407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471B09-E996-D3A4-0D01-F1AD74842995}"/>
              </a:ext>
            </a:extLst>
          </p:cNvPr>
          <p:cNvSpPr/>
          <p:nvPr/>
        </p:nvSpPr>
        <p:spPr>
          <a:xfrm>
            <a:off x="5780249" y="3085028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9DF2E0-AEB6-2FAD-A1C7-77807F7181E6}"/>
              </a:ext>
            </a:extLst>
          </p:cNvPr>
          <p:cNvSpPr/>
          <p:nvPr/>
        </p:nvSpPr>
        <p:spPr>
          <a:xfrm>
            <a:off x="5861620" y="3133221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4DAFE-6494-F3B0-C377-AB0910441191}"/>
              </a:ext>
            </a:extLst>
          </p:cNvPr>
          <p:cNvSpPr/>
          <p:nvPr/>
        </p:nvSpPr>
        <p:spPr>
          <a:xfrm>
            <a:off x="5943452" y="3187543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E54E1-3EF6-4807-35CB-A9764B733E03}"/>
              </a:ext>
            </a:extLst>
          </p:cNvPr>
          <p:cNvSpPr/>
          <p:nvPr/>
        </p:nvSpPr>
        <p:spPr>
          <a:xfrm>
            <a:off x="6034401" y="3238807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04C00B-708C-3AE5-224E-657653DE32C7}"/>
              </a:ext>
            </a:extLst>
          </p:cNvPr>
          <p:cNvCxnSpPr>
            <a:cxnSpLocks/>
          </p:cNvCxnSpPr>
          <p:nvPr/>
        </p:nvCxnSpPr>
        <p:spPr>
          <a:xfrm>
            <a:off x="5539959" y="4461407"/>
            <a:ext cx="457708" cy="3254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EDD8897-5D88-E12F-5487-95D795D035A5}"/>
              </a:ext>
            </a:extLst>
          </p:cNvPr>
          <p:cNvSpPr txBox="1"/>
          <p:nvPr/>
        </p:nvSpPr>
        <p:spPr>
          <a:xfrm>
            <a:off x="4383600" y="4536727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K</a:t>
            </a:r>
            <a:r>
              <a:rPr lang="en-GB" sz="1200" dirty="0"/>
              <a:t> PLS component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42FA8C-FD00-91AA-150C-197FF8D6CCAC}"/>
              </a:ext>
            </a:extLst>
          </p:cNvPr>
          <p:cNvSpPr/>
          <p:nvPr/>
        </p:nvSpPr>
        <p:spPr>
          <a:xfrm rot="5400000">
            <a:off x="6571425" y="2343653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1814DE-2C87-FBE3-018F-8C4E63BA8B4D}"/>
              </a:ext>
            </a:extLst>
          </p:cNvPr>
          <p:cNvSpPr/>
          <p:nvPr/>
        </p:nvSpPr>
        <p:spPr>
          <a:xfrm rot="5400000">
            <a:off x="6693221" y="2418594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EFC606-5C57-9E57-FA05-6551E4E31A07}"/>
              </a:ext>
            </a:extLst>
          </p:cNvPr>
          <p:cNvSpPr/>
          <p:nvPr/>
        </p:nvSpPr>
        <p:spPr>
          <a:xfrm rot="5400000">
            <a:off x="6802277" y="2481017"/>
            <a:ext cx="72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6CEF68-8B31-677B-797E-D5DE2ADBCE13}"/>
              </a:ext>
            </a:extLst>
          </p:cNvPr>
          <p:cNvCxnSpPr>
            <a:cxnSpLocks/>
          </p:cNvCxnSpPr>
          <p:nvPr/>
        </p:nvCxnSpPr>
        <p:spPr>
          <a:xfrm>
            <a:off x="7193481" y="2844633"/>
            <a:ext cx="463684" cy="3754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7CC6E69-2BB8-8AF2-105C-F9F4C97D0165}"/>
              </a:ext>
            </a:extLst>
          </p:cNvPr>
          <p:cNvSpPr txBox="1"/>
          <p:nvPr/>
        </p:nvSpPr>
        <p:spPr>
          <a:xfrm>
            <a:off x="7338156" y="2820097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D9B771-3F95-BD3B-EF14-F8A7DF572071}"/>
              </a:ext>
            </a:extLst>
          </p:cNvPr>
          <p:cNvSpPr/>
          <p:nvPr/>
        </p:nvSpPr>
        <p:spPr>
          <a:xfrm>
            <a:off x="843846" y="4368356"/>
            <a:ext cx="212073" cy="1053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D93182-BBFA-734E-111E-D8E9CAD8EC13}"/>
              </a:ext>
            </a:extLst>
          </p:cNvPr>
          <p:cNvSpPr txBox="1"/>
          <p:nvPr/>
        </p:nvSpPr>
        <p:spPr>
          <a:xfrm>
            <a:off x="1033928" y="47032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94F1B8-99A0-249B-B7B0-B28A2E205032}"/>
              </a:ext>
            </a:extLst>
          </p:cNvPr>
          <p:cNvSpPr/>
          <p:nvPr/>
        </p:nvSpPr>
        <p:spPr>
          <a:xfrm>
            <a:off x="1362617" y="4368356"/>
            <a:ext cx="714625" cy="1053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sz="1000" i="1" dirty="0">
                <a:solidFill>
                  <a:schemeClr val="tx1"/>
                </a:solidFill>
              </a:rPr>
              <a:t>(n x k)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A9790E-0847-A29F-5CB9-A4D0FF4A17D9}"/>
              </a:ext>
            </a:extLst>
          </p:cNvPr>
          <p:cNvSpPr/>
          <p:nvPr/>
        </p:nvSpPr>
        <p:spPr>
          <a:xfrm>
            <a:off x="2148931" y="4368356"/>
            <a:ext cx="246374" cy="1056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</a:t>
            </a:r>
            <a:endParaRPr lang="en-GB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9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19E01CE-05B9-7F2A-78E8-30FF367FA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9650371"/>
              </p:ext>
            </p:extLst>
          </p:nvPr>
        </p:nvGraphicFramePr>
        <p:xfrm>
          <a:off x="521494" y="1478642"/>
          <a:ext cx="8299011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06">
                  <a:extLst>
                    <a:ext uri="{9D8B030D-6E8A-4147-A177-3AD203B41FA5}">
                      <a16:colId xmlns:a16="http://schemas.microsoft.com/office/drawing/2014/main" val="1587947230"/>
                    </a:ext>
                  </a:extLst>
                </a:gridCol>
                <a:gridCol w="3528000">
                  <a:extLst>
                    <a:ext uri="{9D8B030D-6E8A-4147-A177-3AD203B41FA5}">
                      <a16:colId xmlns:a16="http://schemas.microsoft.com/office/drawing/2014/main" val="3584858913"/>
                    </a:ext>
                  </a:extLst>
                </a:gridCol>
                <a:gridCol w="3528505">
                  <a:extLst>
                    <a:ext uri="{9D8B030D-6E8A-4147-A177-3AD203B41FA5}">
                      <a16:colId xmlns:a16="http://schemas.microsoft.com/office/drawing/2014/main" val="4191572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PCR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7183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Advantages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Dimensionality</a:t>
                      </a:r>
                      <a:r>
                        <a:rPr lang="en-GB" sz="1200" dirty="0"/>
                        <a:t> reduction - effective at reducing the dimensionality of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Covariance</a:t>
                      </a:r>
                      <a:r>
                        <a:rPr lang="en-GB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between the predictors and the response is targeted</a:t>
                      </a:r>
                      <a:endParaRPr lang="en-GB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4201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Multicollinearity</a:t>
                      </a:r>
                      <a:r>
                        <a:rPr lang="en-GB" sz="1200" dirty="0"/>
                        <a:t> – By using PC’s the problems of multicollinearity is reduced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Multicollinearity</a:t>
                      </a:r>
                      <a:r>
                        <a:rPr lang="en-GB" sz="1200" dirty="0"/>
                        <a:t> – also </a:t>
                      </a:r>
                      <a:r>
                        <a:rPr lang="en-GB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handles multicollinearity well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495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Interpretation</a:t>
                      </a:r>
                      <a:r>
                        <a:rPr lang="en-GB" sz="1200" dirty="0"/>
                        <a:t> - The PC regressors can (sometimes) be interpreted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Small data sets </a:t>
                      </a:r>
                      <a:r>
                        <a:rPr lang="en-GB" sz="1200" dirty="0"/>
                        <a:t>- PLS can work effectively even with a smaller number of observations </a:t>
                      </a:r>
                    </a:p>
                    <a:p>
                      <a:endParaRPr lang="en-GB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3777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Disadvantages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Variance-Capture</a:t>
                      </a:r>
                      <a:r>
                        <a:rPr lang="en-GB" sz="1200" dirty="0"/>
                        <a:t> - capturing the variance in the predictors, not the variance that is most predictive of the response variable.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Complexity</a:t>
                      </a:r>
                      <a:r>
                        <a:rPr lang="en-GB" sz="1200" dirty="0"/>
                        <a:t> - computationally intensive and possibly harder to implement or interpret</a:t>
                      </a:r>
                    </a:p>
                    <a:p>
                      <a:endParaRPr lang="en-GB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541950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Information Loss </a:t>
                      </a:r>
                      <a:r>
                        <a:rPr lang="en-GB" sz="1200" dirty="0"/>
                        <a:t>- By ignoring smaller principal 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Interpretability</a:t>
                      </a:r>
                      <a:r>
                        <a:rPr lang="en-GB" sz="1200" dirty="0"/>
                        <a:t> - components are a combination of directions that explain both the predictors and the response.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9000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Response Variable </a:t>
                      </a:r>
                      <a:r>
                        <a:rPr lang="en-GB" sz="1200" dirty="0"/>
                        <a:t>- PCR does not consider the response variable when determining the PCs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Overfitting Risk</a:t>
                      </a:r>
                      <a:r>
                        <a:rPr lang="en-GB" sz="1200" b="0" dirty="0"/>
                        <a:t> - maximize covariance risks overfitting</a:t>
                      </a:r>
                      <a:endParaRPr lang="en-GB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56684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5C1C5-C3AC-1013-E3DF-0EF57C3169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A7274-2051-C510-78C2-62720CE6A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F46F68-436B-6C8C-96A0-57A766CB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PCR vs PSL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726BF-35C2-3573-47B2-1A5C97FAA112}"/>
              </a:ext>
            </a:extLst>
          </p:cNvPr>
          <p:cNvSpPr txBox="1"/>
          <p:nvPr/>
        </p:nvSpPr>
        <p:spPr>
          <a:xfrm>
            <a:off x="3492000" y="5307040"/>
            <a:ext cx="3794629" cy="646331"/>
          </a:xfrm>
          <a:prstGeom prst="rect">
            <a:avLst/>
          </a:prstGeom>
          <a:noFill/>
          <a:ln>
            <a:solidFill>
              <a:srgbClr val="009D7F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Ease of use        &gt; accuracy</a:t>
            </a:r>
          </a:p>
          <a:p>
            <a:r>
              <a:rPr lang="en-GB" dirty="0"/>
              <a:t>predictive space &gt;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208712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Non-linear patterns in “residuals vs fitted values”, “response vs features”, “scatter plot matrix”, …</a:t>
            </a:r>
          </a:p>
          <a:p>
            <a:pPr lvl="1"/>
            <a:r>
              <a:rPr lang="en-GB" dirty="0"/>
              <a:t>Transform predictors or target</a:t>
            </a:r>
          </a:p>
          <a:p>
            <a:pPr lvl="1"/>
            <a:r>
              <a:rPr lang="en-GB" dirty="0"/>
              <a:t>Polynomials, log, Box-Cox (</a:t>
            </a:r>
            <a:r>
              <a:rPr lang="en-GB" dirty="0" err="1"/>
              <a:t>scipy.stats</a:t>
            </a:r>
            <a:r>
              <a:rPr lang="en-GB" dirty="0"/>
              <a:t>), …</a:t>
            </a:r>
          </a:p>
          <a:p>
            <a:pPr lvl="1"/>
            <a:r>
              <a:rPr lang="en-GB" dirty="0"/>
              <a:t>Beware of overfitting!</a:t>
            </a:r>
          </a:p>
          <a:p>
            <a:endParaRPr lang="en-GB" dirty="0"/>
          </a:p>
          <a:p>
            <a:r>
              <a:rPr lang="en-GB" dirty="0"/>
              <a:t>Predictor transformation: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Target transformation:</a:t>
            </a:r>
            <a:br>
              <a:rPr lang="en-GB" dirty="0"/>
            </a:br>
            <a:r>
              <a:rPr lang="en-GB" dirty="0"/>
              <a:t>(assuming a relationship)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Transformations in regression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6000" y="4067099"/>
            <a:ext cx="3481388" cy="538163"/>
          </a:xfrm>
          <a:prstGeom prst="rect">
            <a:avLst/>
          </a:prstGeom>
        </p:spPr>
      </p:pic>
      <p:grpSp>
        <p:nvGrpSpPr>
          <p:cNvPr id="9" name="Gruppe 8"/>
          <p:cNvGrpSpPr/>
          <p:nvPr/>
        </p:nvGrpSpPr>
        <p:grpSpPr>
          <a:xfrm>
            <a:off x="3276000" y="5057155"/>
            <a:ext cx="1751874" cy="857274"/>
            <a:chOff x="2671326" y="4707056"/>
            <a:chExt cx="1751874" cy="857274"/>
          </a:xfrm>
        </p:grpSpPr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4000" y="4707056"/>
              <a:ext cx="1219200" cy="390525"/>
            </a:xfrm>
            <a:prstGeom prst="rect">
              <a:avLst/>
            </a:prstGeom>
          </p:spPr>
        </p:pic>
        <p:pic>
          <p:nvPicPr>
            <p:cNvPr id="8" name="Bild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1326" y="5169042"/>
              <a:ext cx="1728788" cy="395288"/>
            </a:xfrm>
            <a:prstGeom prst="rect">
              <a:avLst/>
            </a:prstGeom>
          </p:spPr>
        </p:pic>
      </p:grpSp>
      <p:grpSp>
        <p:nvGrpSpPr>
          <p:cNvPr id="12" name="Gruppe 11"/>
          <p:cNvGrpSpPr/>
          <p:nvPr/>
        </p:nvGrpSpPr>
        <p:grpSpPr>
          <a:xfrm>
            <a:off x="6876000" y="3203579"/>
            <a:ext cx="1872000" cy="1727039"/>
            <a:chOff x="6516000" y="3186000"/>
            <a:chExt cx="1872000" cy="1727039"/>
          </a:xfrm>
        </p:grpSpPr>
        <p:pic>
          <p:nvPicPr>
            <p:cNvPr id="10" name="Picture 2" descr="Bilderesultat for performance carto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000" y="3186000"/>
              <a:ext cx="11324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kstSylinder 10"/>
            <p:cNvSpPr txBox="1"/>
            <p:nvPr/>
          </p:nvSpPr>
          <p:spPr>
            <a:xfrm>
              <a:off x="6516000" y="4605262"/>
              <a:ext cx="187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Beaver of overfitting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3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EFC1A-AFDD-0F0D-9360-F18D3F018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Non-linear data, but linear coefficients</a:t>
                </a:r>
              </a:p>
              <a:p>
                <a:r>
                  <a:rPr lang="en-GB" dirty="0"/>
                  <a:t>N-</a:t>
                </a:r>
                <a:r>
                  <a:rPr lang="en-GB" dirty="0" err="1"/>
                  <a:t>th</a:t>
                </a:r>
                <a:r>
                  <a:rPr lang="en-GB" dirty="0"/>
                  <a:t> degree of polynomial</a:t>
                </a:r>
              </a:p>
              <a:p>
                <a:pPr lvl="1"/>
                <a:r>
                  <a:rPr lang="en-GB" dirty="0"/>
                  <a:t>X, X</a:t>
                </a:r>
                <a:r>
                  <a:rPr lang="en-GB" baseline="30000" dirty="0"/>
                  <a:t>2</a:t>
                </a:r>
                <a:r>
                  <a:rPr lang="en-GB" dirty="0"/>
                  <a:t>, X</a:t>
                </a:r>
                <a:r>
                  <a:rPr lang="en-GB" baseline="30000" dirty="0"/>
                  <a:t>3</a:t>
                </a:r>
                <a:r>
                  <a:rPr lang="en-GB" dirty="0"/>
                  <a:t>, …, </a:t>
                </a:r>
                <a:r>
                  <a:rPr lang="en-GB" dirty="0" err="1"/>
                  <a:t>X</a:t>
                </a:r>
                <a:r>
                  <a:rPr lang="en-GB" baseline="30000" dirty="0" err="1"/>
                  <a:t>n</a:t>
                </a:r>
                <a:endParaRPr lang="en-GB" baseline="30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EFC1A-AFDD-0F0D-9360-F18D3F018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7" t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44FABB-F515-3526-02B8-435B39E4C2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3D4BB-0579-FD73-73A9-41D551F22D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166B87-92CE-7342-A69F-7821D21B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Polynomial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2638E-3FBA-5259-06F6-1C547FD019E6}"/>
              </a:ext>
            </a:extLst>
          </p:cNvPr>
          <p:cNvSpPr txBox="1"/>
          <p:nvPr/>
        </p:nvSpPr>
        <p:spPr>
          <a:xfrm>
            <a:off x="2443467" y="6282534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Jupyter</a:t>
            </a:r>
            <a:r>
              <a:rPr lang="en-GB" dirty="0"/>
              <a:t>: </a:t>
            </a:r>
            <a:r>
              <a:rPr lang="en-GB" dirty="0" err="1"/>
              <a:t>polynominal_regression.ipynb</a:t>
            </a:r>
            <a:endParaRPr lang="en-GB" dirty="0"/>
          </a:p>
        </p:txBody>
      </p:sp>
      <p:pic>
        <p:nvPicPr>
          <p:cNvPr id="1026" name="Picture 2" descr="Understanding Polynomial Regression!!! | by Abhigyan | Analytics Vidhya |  Medium">
            <a:extLst>
              <a:ext uri="{FF2B5EF4-FFF2-40B4-BE49-F238E27FC236}">
                <a16:creationId xmlns:a16="http://schemas.microsoft.com/office/drawing/2014/main" id="{17F7D651-53F8-4D4C-4E34-1898E00A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11" y="3950494"/>
            <a:ext cx="3636000" cy="169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Polynomial Regression!!! | by Abhigyan | Analytics Vidhya |  Medium">
            <a:extLst>
              <a:ext uri="{FF2B5EF4-FFF2-40B4-BE49-F238E27FC236}">
                <a16:creationId xmlns:a16="http://schemas.microsoft.com/office/drawing/2014/main" id="{11B3A243-AEB5-8D22-A5CD-A4EED7C7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860" y="3658285"/>
            <a:ext cx="4600496" cy="230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56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unn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</a:t>
            </a:fld>
            <a:endParaRPr lang="nb-NO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pic>
        <p:nvPicPr>
          <p:cNvPr id="3" name="Picture 2" descr="Linear regression - still a Queen?">
            <a:extLst>
              <a:ext uri="{FF2B5EF4-FFF2-40B4-BE49-F238E27FC236}">
                <a16:creationId xmlns:a16="http://schemas.microsoft.com/office/drawing/2014/main" id="{7ACF3544-B8F4-D344-702C-1696D5C78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0" y="1629000"/>
            <a:ext cx="7744000" cy="43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422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OLS: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Ridge: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Lasso: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Elastic net:</a:t>
            </a:r>
          </a:p>
          <a:p>
            <a:pPr lvl="1"/>
            <a:endParaRPr lang="en-GB" dirty="0"/>
          </a:p>
          <a:p>
            <a:pPr marL="351000" lvl="1" indent="0">
              <a:buNone/>
            </a:pPr>
            <a:r>
              <a:rPr lang="en-GB" dirty="0"/>
              <a:t>(can be reformulated as a linear SVM)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Regularization</a:t>
            </a:r>
          </a:p>
        </p:txBody>
      </p:sp>
      <p:grpSp>
        <p:nvGrpSpPr>
          <p:cNvPr id="17" name="Gruppe 16"/>
          <p:cNvGrpSpPr/>
          <p:nvPr/>
        </p:nvGrpSpPr>
        <p:grpSpPr>
          <a:xfrm>
            <a:off x="1550194" y="2721641"/>
            <a:ext cx="7269806" cy="757238"/>
            <a:chOff x="1550194" y="2721641"/>
            <a:chExt cx="7269806" cy="757238"/>
          </a:xfrm>
        </p:grpSpPr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194" y="2727472"/>
              <a:ext cx="3848100" cy="742950"/>
            </a:xfrm>
            <a:prstGeom prst="rect">
              <a:avLst/>
            </a:prstGeom>
          </p:spPr>
        </p:pic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6337" y="2721641"/>
              <a:ext cx="2633663" cy="757238"/>
            </a:xfrm>
            <a:prstGeom prst="rect">
              <a:avLst/>
            </a:prstGeom>
          </p:spPr>
        </p:pic>
      </p:grpSp>
      <p:grpSp>
        <p:nvGrpSpPr>
          <p:cNvPr id="18" name="Gruppe 17"/>
          <p:cNvGrpSpPr/>
          <p:nvPr/>
        </p:nvGrpSpPr>
        <p:grpSpPr>
          <a:xfrm>
            <a:off x="1444674" y="3851394"/>
            <a:ext cx="7145494" cy="790575"/>
            <a:chOff x="1444674" y="3851394"/>
            <a:chExt cx="7145494" cy="790575"/>
          </a:xfrm>
        </p:grpSpPr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4674" y="3851394"/>
              <a:ext cx="4129088" cy="790575"/>
            </a:xfrm>
            <a:prstGeom prst="rect">
              <a:avLst/>
            </a:prstGeom>
          </p:spPr>
        </p:pic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9405" y="3851394"/>
              <a:ext cx="2290763" cy="762000"/>
            </a:xfrm>
            <a:prstGeom prst="rect">
              <a:avLst/>
            </a:prstGeom>
          </p:spPr>
        </p:pic>
      </p:grpSp>
      <p:pic>
        <p:nvPicPr>
          <p:cNvPr id="13" name="Bild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625" y="4984677"/>
            <a:ext cx="5667375" cy="838200"/>
          </a:xfrm>
          <a:prstGeom prst="rect">
            <a:avLst/>
          </a:prstGeom>
        </p:spPr>
      </p:pic>
      <p:grpSp>
        <p:nvGrpSpPr>
          <p:cNvPr id="16" name="Gruppe 15"/>
          <p:cNvGrpSpPr/>
          <p:nvPr/>
        </p:nvGrpSpPr>
        <p:grpSpPr>
          <a:xfrm>
            <a:off x="1586534" y="1501315"/>
            <a:ext cx="2841466" cy="875662"/>
            <a:chOff x="1836000" y="1501315"/>
            <a:chExt cx="2841466" cy="875662"/>
          </a:xfrm>
        </p:grpSpPr>
        <p:pic>
          <p:nvPicPr>
            <p:cNvPr id="6" name="Bilde 5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4174"/>
            <a:stretch/>
          </p:blipFill>
          <p:spPr>
            <a:xfrm>
              <a:off x="1836000" y="1503472"/>
              <a:ext cx="720000" cy="873505"/>
            </a:xfrm>
            <a:prstGeom prst="rect">
              <a:avLst/>
            </a:prstGeom>
          </p:spPr>
        </p:pic>
        <p:pic>
          <p:nvPicPr>
            <p:cNvPr id="7" name="Bilde 6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321"/>
            <a:stretch/>
          </p:blipFill>
          <p:spPr>
            <a:xfrm>
              <a:off x="3041528" y="1503472"/>
              <a:ext cx="1635938" cy="873505"/>
            </a:xfrm>
            <a:prstGeom prst="rect">
              <a:avLst/>
            </a:prstGeom>
          </p:spPr>
        </p:pic>
        <p:sp>
          <p:nvSpPr>
            <p:cNvPr id="14" name="TekstSylinder 13"/>
            <p:cNvSpPr txBox="1"/>
            <p:nvPr/>
          </p:nvSpPr>
          <p:spPr>
            <a:xfrm flipH="1">
              <a:off x="2439708" y="1935472"/>
              <a:ext cx="11504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OLS</a:t>
              </a:r>
            </a:p>
          </p:txBody>
        </p:sp>
        <p:pic>
          <p:nvPicPr>
            <p:cNvPr id="15" name="Bilde 14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5525" r="67146"/>
            <a:stretch/>
          </p:blipFill>
          <p:spPr>
            <a:xfrm>
              <a:off x="2837190" y="1501315"/>
              <a:ext cx="204338" cy="873505"/>
            </a:xfrm>
            <a:prstGeom prst="rect">
              <a:avLst/>
            </a:prstGeom>
          </p:spPr>
        </p:pic>
      </p:grpSp>
      <p:pic>
        <p:nvPicPr>
          <p:cNvPr id="21" name="Bilde 20"/>
          <p:cNvPicPr>
            <a:picLocks noChangeAspect="1"/>
          </p:cNvPicPr>
          <p:nvPr/>
        </p:nvPicPr>
        <p:blipFill rotWithShape="1">
          <a:blip r:embed="rId9"/>
          <a:srcRect l="4949" b="4693"/>
          <a:stretch/>
        </p:blipFill>
        <p:spPr>
          <a:xfrm>
            <a:off x="6705600" y="228392"/>
            <a:ext cx="2258526" cy="2264608"/>
          </a:xfrm>
          <a:prstGeom prst="rect">
            <a:avLst/>
          </a:prstGeom>
        </p:spPr>
      </p:pic>
      <p:pic>
        <p:nvPicPr>
          <p:cNvPr id="4098" name="Picture 2" descr="Bilderesultat for ridge regression shrinkag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" b="4975"/>
          <a:stretch/>
        </p:blipFill>
        <p:spPr bwMode="auto">
          <a:xfrm>
            <a:off x="4644000" y="228391"/>
            <a:ext cx="2254451" cy="226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0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F10139-1F42-6BBE-BDF2-50E34D99B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b="1" dirty="0"/>
              <a:t>L2:</a:t>
            </a:r>
          </a:p>
          <a:p>
            <a:pPr lvl="1"/>
            <a:r>
              <a:rPr lang="en-GB" sz="1600" b="1" dirty="0"/>
              <a:t>Mathematically: </a:t>
            </a:r>
            <a:r>
              <a:rPr lang="en-GB" sz="1600" dirty="0"/>
              <a:t>always invertible, eigenvalues away from zero</a:t>
            </a:r>
          </a:p>
          <a:p>
            <a:pPr marL="0" indent="0">
              <a:buNone/>
            </a:pPr>
            <a:endParaRPr lang="en-GB" sz="1600" dirty="0"/>
          </a:p>
          <a:p>
            <a:pPr lvl="1"/>
            <a:r>
              <a:rPr lang="en-GB" sz="1600" b="1" dirty="0"/>
              <a:t>Geometrically: </a:t>
            </a:r>
            <a:r>
              <a:rPr lang="en-GB" sz="1600" dirty="0"/>
              <a:t>(hyper-) sphere constrains</a:t>
            </a:r>
            <a:endParaRPr lang="en-GB" sz="1600" b="1" dirty="0"/>
          </a:p>
          <a:p>
            <a:pPr lvl="1"/>
            <a:r>
              <a:rPr lang="en-GB" sz="1600" b="1" dirty="0"/>
              <a:t>Conceptual: </a:t>
            </a:r>
            <a:r>
              <a:rPr lang="en-GB" sz="1600" dirty="0"/>
              <a:t>shrinking of the coefficients</a:t>
            </a:r>
            <a:endParaRPr lang="en-GB" sz="1600" b="1" dirty="0"/>
          </a:p>
          <a:p>
            <a:pPr marL="0" indent="0">
              <a:buNone/>
            </a:pPr>
            <a:r>
              <a:rPr lang="en-GB" sz="1600" b="1" dirty="0"/>
              <a:t>L1:</a:t>
            </a:r>
          </a:p>
          <a:p>
            <a:pPr lvl="1"/>
            <a:r>
              <a:rPr lang="en-GB" sz="1600" b="1" dirty="0"/>
              <a:t>Mathematically: </a:t>
            </a:r>
            <a:r>
              <a:rPr lang="en-GB" sz="1600" dirty="0"/>
              <a:t>absolute value</a:t>
            </a:r>
          </a:p>
          <a:p>
            <a:pPr lvl="1"/>
            <a:r>
              <a:rPr lang="en-GB" sz="1600" b="1" dirty="0"/>
              <a:t>Geometrically: </a:t>
            </a:r>
            <a:r>
              <a:rPr lang="en-GB" sz="1600" dirty="0"/>
              <a:t>polytope constraints</a:t>
            </a:r>
          </a:p>
          <a:p>
            <a:pPr lvl="1"/>
            <a:r>
              <a:rPr lang="en-GB" sz="1600" b="1" dirty="0"/>
              <a:t>Conceptual: </a:t>
            </a:r>
            <a:r>
              <a:rPr lang="en-GB" sz="1600" dirty="0"/>
              <a:t>sparsity of the coefficients</a:t>
            </a:r>
            <a:endParaRPr lang="en-GB" sz="16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32474-B57A-6C49-DA5A-3A5CA9698A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AD842-46D4-86AB-ED95-D0971E2A8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E3325-3D53-EBB1-7913-52D0F4CD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FBA8C-D5A1-6B49-3EEB-030288CC7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00" y="2941700"/>
            <a:ext cx="36957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B311B-E6FD-69E0-8389-3C437BBC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44" y="2493000"/>
            <a:ext cx="2593705" cy="448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29E2AA-C6B5-BCDF-E662-B3B69C6F7BB2}"/>
              </a:ext>
            </a:extLst>
          </p:cNvPr>
          <p:cNvSpPr txBox="1"/>
          <p:nvPr/>
        </p:nvSpPr>
        <p:spPr>
          <a:xfrm>
            <a:off x="5724000" y="5309744"/>
            <a:ext cx="64793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L2</a:t>
            </a:r>
          </a:p>
          <a:p>
            <a:r>
              <a:rPr lang="en-GB" sz="1100" dirty="0"/>
              <a:t>(Ridge)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5A579-8EE9-487D-E146-B66C997A5B00}"/>
              </a:ext>
            </a:extLst>
          </p:cNvPr>
          <p:cNvSpPr txBox="1"/>
          <p:nvPr/>
        </p:nvSpPr>
        <p:spPr>
          <a:xfrm>
            <a:off x="7661594" y="5264449"/>
            <a:ext cx="65434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</a:t>
            </a:r>
          </a:p>
          <a:p>
            <a:r>
              <a:rPr lang="en-GB" sz="1100" dirty="0"/>
              <a:t>(Lasso)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ECA7-3651-177A-7BFF-4C399623118C}"/>
              </a:ext>
            </a:extLst>
          </p:cNvPr>
          <p:cNvSpPr txBox="1"/>
          <p:nvPr/>
        </p:nvSpPr>
        <p:spPr>
          <a:xfrm>
            <a:off x="3608101" y="6313311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/>
              <a:t>Jupyter</a:t>
            </a:r>
            <a:r>
              <a:rPr lang="en-GB" sz="1400" dirty="0"/>
              <a:t>: </a:t>
            </a:r>
            <a:r>
              <a:rPr lang="en-GB" sz="1400" dirty="0" err="1"/>
              <a:t>regularization.ipynb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9453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F50C175-98BB-1959-5833-4544BA14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72" y="3817701"/>
            <a:ext cx="3351043" cy="209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Local, piecewise linear modelling</a:t>
            </a:r>
          </a:p>
          <a:p>
            <a:pPr lvl="1"/>
            <a:r>
              <a:rPr lang="en-GB" dirty="0"/>
              <a:t>Instead of global modelling</a:t>
            </a:r>
          </a:p>
          <a:p>
            <a:pPr lvl="1"/>
            <a:r>
              <a:rPr lang="en-GB" dirty="0"/>
              <a:t>Can approximate most non-linear relationships without transformation</a:t>
            </a:r>
          </a:p>
          <a:p>
            <a:r>
              <a:rPr lang="en-GB" dirty="0"/>
              <a:t>Decision tree feature splitting by </a:t>
            </a:r>
            <a:r>
              <a:rPr lang="en-GB" b="1" dirty="0"/>
              <a:t>Information Gain </a:t>
            </a:r>
            <a:r>
              <a:rPr lang="en-GB" dirty="0"/>
              <a:t>(choosing which feature, and which value to split at):</a:t>
            </a:r>
          </a:p>
          <a:p>
            <a:pPr lvl="1"/>
            <a:r>
              <a:rPr lang="en-GB" dirty="0"/>
              <a:t>Classification: Gini impurity</a:t>
            </a:r>
          </a:p>
          <a:p>
            <a:pPr lvl="1"/>
            <a:r>
              <a:rPr lang="en-GB" dirty="0"/>
              <a:t>Regression: MSE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 regression</a:t>
            </a:r>
          </a:p>
        </p:txBody>
      </p:sp>
      <p:sp>
        <p:nvSpPr>
          <p:cNvPr id="11" name="TekstSylinder 10"/>
          <p:cNvSpPr txBox="1"/>
          <p:nvPr/>
        </p:nvSpPr>
        <p:spPr>
          <a:xfrm>
            <a:off x="2929950" y="6261358"/>
            <a:ext cx="32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Jupyter</a:t>
            </a:r>
            <a:r>
              <a:rPr lang="en-GB" dirty="0"/>
              <a:t>: </a:t>
            </a:r>
            <a:r>
              <a:rPr lang="en-GB" dirty="0" err="1"/>
              <a:t>decision_tree.ipynb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5ACC5-E29E-CDAF-397C-FF5932AF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000" y="3658492"/>
            <a:ext cx="3284100" cy="244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6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Generalisation of decision trees corresponding to classification:</a:t>
            </a:r>
          </a:p>
          <a:p>
            <a:pPr lvl="1"/>
            <a:r>
              <a:rPr lang="en-GB" dirty="0"/>
              <a:t>Use MSE for tree growing</a:t>
            </a:r>
          </a:p>
          <a:p>
            <a:pPr lvl="1"/>
            <a:r>
              <a:rPr lang="en-GB" dirty="0"/>
              <a:t>Predict by average over all trees</a:t>
            </a:r>
          </a:p>
          <a:p>
            <a:pPr lvl="1"/>
            <a:r>
              <a:rPr lang="en-GB" dirty="0"/>
              <a:t>Prone to overfitting</a:t>
            </a:r>
          </a:p>
          <a:p>
            <a:endParaRPr lang="en-GB" dirty="0"/>
          </a:p>
          <a:p>
            <a:r>
              <a:rPr lang="en-GB" dirty="0"/>
              <a:t>RF samples both objects </a:t>
            </a:r>
            <a:br>
              <a:rPr lang="en-GB" dirty="0"/>
            </a:br>
            <a:r>
              <a:rPr lang="en-GB" dirty="0"/>
              <a:t>and features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regression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25118395-AEE8-4C23-90CF-B09574D87E0A}"/>
              </a:ext>
            </a:extLst>
          </p:cNvPr>
          <p:cNvSpPr txBox="1"/>
          <p:nvPr/>
        </p:nvSpPr>
        <p:spPr>
          <a:xfrm>
            <a:off x="2929950" y="6261358"/>
            <a:ext cx="32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Jupyter</a:t>
            </a:r>
            <a:r>
              <a:rPr lang="en-GB" dirty="0"/>
              <a:t>: Chapter 10, part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72349-D615-F67D-7A71-B7DCD943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645" y="3217290"/>
            <a:ext cx="5580809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1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989811-6539-D2AD-4AA1-98D56E347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Support Vector Regression (SVR)</a:t>
            </a:r>
          </a:p>
          <a:p>
            <a:r>
              <a:rPr lang="en-GB" dirty="0"/>
              <a:t>Stepwise Regression</a:t>
            </a:r>
          </a:p>
          <a:p>
            <a:pPr lvl="1"/>
            <a:r>
              <a:rPr lang="en-GB" dirty="0"/>
              <a:t>Forwards and Backwards</a:t>
            </a:r>
          </a:p>
          <a:p>
            <a:r>
              <a:rPr lang="en-GB" dirty="0"/>
              <a:t>Bayesian Linear regression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1493-D318-F06F-45AB-6114CB5B88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A5796-151F-A4EB-1F36-0B9EB0879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527AA1-42CE-2398-F0EC-BFE4C9EC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types of Regression</a:t>
            </a:r>
          </a:p>
        </p:txBody>
      </p:sp>
      <p:pic>
        <p:nvPicPr>
          <p:cNvPr id="2050" name="Picture 2" descr="Support Vector Machine: Regression | by Beny Maulana Achsan | IT Paragon |  Medium">
            <a:extLst>
              <a:ext uri="{FF2B5EF4-FFF2-40B4-BE49-F238E27FC236}">
                <a16:creationId xmlns:a16="http://schemas.microsoft.com/office/drawing/2014/main" id="{AA193364-9709-15A1-6523-E964F3CAF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88" y="1126263"/>
            <a:ext cx="4024876" cy="211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rstand Forward and Backward Stepwise Regression – QUANTIFYING HEALTH">
            <a:extLst>
              <a:ext uri="{FF2B5EF4-FFF2-40B4-BE49-F238E27FC236}">
                <a16:creationId xmlns:a16="http://schemas.microsoft.com/office/drawing/2014/main" id="{1460A4CE-BB29-F966-6453-A129AC2B4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86" y="3607600"/>
            <a:ext cx="1800229" cy="19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rstand Forward and Backward Stepwise Regression – QUANTIFYING HEALTH">
            <a:extLst>
              <a:ext uri="{FF2B5EF4-FFF2-40B4-BE49-F238E27FC236}">
                <a16:creationId xmlns:a16="http://schemas.microsoft.com/office/drawing/2014/main" id="{88B79D66-A290-A350-E80A-5B864F06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216" y="3607600"/>
            <a:ext cx="1884485" cy="19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yesian Linear Regression part 4: Plots">
            <a:extLst>
              <a:ext uri="{FF2B5EF4-FFF2-40B4-BE49-F238E27FC236}">
                <a16:creationId xmlns:a16="http://schemas.microsoft.com/office/drawing/2014/main" id="{FFCF5C8C-FD7D-D761-3E52-B8484522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" y="3607600"/>
            <a:ext cx="3124536" cy="23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5DC4C-B50A-7A20-EEDF-90C924816F49}"/>
                  </a:ext>
                </a:extLst>
              </p:cNvPr>
              <p:cNvSpPr txBox="1"/>
              <p:nvPr/>
            </p:nvSpPr>
            <p:spPr>
              <a:xfrm>
                <a:off x="1378498" y="5892026"/>
                <a:ext cx="1515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nb-NO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5DC4C-B50A-7A20-EEDF-90C924816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498" y="5892026"/>
                <a:ext cx="1515158" cy="369332"/>
              </a:xfrm>
              <a:prstGeom prst="rect">
                <a:avLst/>
              </a:prstGeom>
              <a:blipFill>
                <a:blip r:embed="rId6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257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Several steps, e.g.:</a:t>
            </a:r>
          </a:p>
          <a:p>
            <a:pPr lvl="1"/>
            <a:r>
              <a:rPr lang="en-GB" dirty="0"/>
              <a:t>feature transformation,</a:t>
            </a:r>
          </a:p>
          <a:p>
            <a:pPr lvl="1"/>
            <a:r>
              <a:rPr lang="en-GB" dirty="0"/>
              <a:t>feature engineering,</a:t>
            </a:r>
          </a:p>
          <a:p>
            <a:pPr lvl="1"/>
            <a:r>
              <a:rPr lang="en-GB" dirty="0"/>
              <a:t>data compression, and/or</a:t>
            </a:r>
          </a:p>
          <a:p>
            <a:pPr lvl="1"/>
            <a:r>
              <a:rPr lang="en-GB" dirty="0"/>
              <a:t>feature selection, before</a:t>
            </a:r>
          </a:p>
          <a:p>
            <a:pPr lvl="1"/>
            <a:r>
              <a:rPr lang="en-GB" dirty="0"/>
              <a:t>regression</a:t>
            </a:r>
          </a:p>
          <a:p>
            <a:pPr lvl="1"/>
            <a:r>
              <a:rPr lang="en-GB" dirty="0"/>
              <a:t>(or classification)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NOTE: Many of the above steps can be pipelined…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as the last step of …</a:t>
            </a:r>
          </a:p>
        </p:txBody>
      </p:sp>
      <p:pic>
        <p:nvPicPr>
          <p:cNvPr id="9218" name="Picture 2" descr="Bilderesultat for hyperl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0" y="1890000"/>
            <a:ext cx="3744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579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Exploratory data analysis:</a:t>
            </a:r>
          </a:p>
          <a:p>
            <a:pPr lvl="1"/>
            <a:r>
              <a:rPr lang="en-GB" dirty="0"/>
              <a:t>Plot and summarize before analysis</a:t>
            </a:r>
          </a:p>
          <a:p>
            <a:pPr lvl="1"/>
            <a:r>
              <a:rPr lang="en-GB" dirty="0"/>
              <a:t>Errors, relationships, potentials</a:t>
            </a:r>
          </a:p>
          <a:p>
            <a:r>
              <a:rPr lang="en-GB" dirty="0"/>
              <a:t>OLS can be formulated as GD</a:t>
            </a:r>
          </a:p>
          <a:p>
            <a:r>
              <a:rPr lang="en-GB" dirty="0"/>
              <a:t>Regression still works if #features &gt;&gt; #objects (if treated properly)</a:t>
            </a:r>
          </a:p>
          <a:p>
            <a:r>
              <a:rPr lang="en-GB" dirty="0"/>
              <a:t>Outlier robustness through RANSAC</a:t>
            </a:r>
          </a:p>
          <a:p>
            <a:r>
              <a:rPr lang="en-GB" dirty="0"/>
              <a:t>Residuals vs fitted values</a:t>
            </a:r>
          </a:p>
          <a:p>
            <a:pPr lvl="1"/>
            <a:r>
              <a:rPr lang="en-GB" dirty="0"/>
              <a:t>Model assumptions</a:t>
            </a:r>
          </a:p>
          <a:p>
            <a:pPr lvl="1"/>
            <a:r>
              <a:rPr lang="en-GB" dirty="0"/>
              <a:t>Patterns leaking into residuals</a:t>
            </a:r>
          </a:p>
          <a:p>
            <a:pPr lvl="1"/>
            <a:r>
              <a:rPr lang="en-GB" dirty="0"/>
              <a:t>Transformations</a:t>
            </a:r>
          </a:p>
          <a:p>
            <a:r>
              <a:rPr lang="en-GB" dirty="0"/>
              <a:t>RMSE as alternative to MSE</a:t>
            </a:r>
          </a:p>
          <a:p>
            <a:r>
              <a:rPr lang="en-GB" dirty="0"/>
              <a:t>Tree based regression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35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grpSp>
        <p:nvGrpSpPr>
          <p:cNvPr id="6" name="Gruppe 5"/>
          <p:cNvGrpSpPr/>
          <p:nvPr/>
        </p:nvGrpSpPr>
        <p:grpSpPr>
          <a:xfrm>
            <a:off x="5570721" y="1179179"/>
            <a:ext cx="1872000" cy="1727039"/>
            <a:chOff x="6516000" y="3186000"/>
            <a:chExt cx="1872000" cy="1727039"/>
          </a:xfrm>
        </p:grpSpPr>
        <p:pic>
          <p:nvPicPr>
            <p:cNvPr id="7" name="Picture 2" descr="Bilderesultat for performance carto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000" y="3186000"/>
              <a:ext cx="11324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kstSylinder 7"/>
            <p:cNvSpPr txBox="1"/>
            <p:nvPr/>
          </p:nvSpPr>
          <p:spPr>
            <a:xfrm>
              <a:off x="6516000" y="4605262"/>
              <a:ext cx="187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Beaver of overfitting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7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  <a:p>
            <a:r>
              <a:rPr lang="en-GB" dirty="0"/>
              <a:t>Visualisation, pre-checking data quality</a:t>
            </a:r>
          </a:p>
          <a:p>
            <a:endParaRPr lang="en-GB" dirty="0"/>
          </a:p>
          <a:p>
            <a:r>
              <a:rPr lang="en-GB" dirty="0"/>
              <a:t>RANSAC</a:t>
            </a:r>
          </a:p>
          <a:p>
            <a:r>
              <a:rPr lang="en-GB" dirty="0"/>
              <a:t>Performance</a:t>
            </a:r>
          </a:p>
          <a:p>
            <a:r>
              <a:rPr lang="en-GB" dirty="0"/>
              <a:t>High dimensions and PCR/PLS</a:t>
            </a:r>
          </a:p>
          <a:p>
            <a:endParaRPr lang="en-GB" dirty="0"/>
          </a:p>
          <a:p>
            <a:r>
              <a:rPr lang="en-GB" dirty="0"/>
              <a:t>Regularization</a:t>
            </a:r>
          </a:p>
          <a:p>
            <a:r>
              <a:rPr lang="en-GB" dirty="0"/>
              <a:t>Polynomials and transformations</a:t>
            </a:r>
          </a:p>
          <a:p>
            <a:endParaRPr lang="en-GB" dirty="0"/>
          </a:p>
          <a:p>
            <a:r>
              <a:rPr lang="en-GB" dirty="0"/>
              <a:t>Tree based regression</a:t>
            </a:r>
          </a:p>
          <a:p>
            <a:r>
              <a:rPr lang="en-GB" dirty="0"/>
              <a:t>Regression as the last step (compression, feature selection, …)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3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9589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 Machine Learning TE, Chapter 10, pages 309 – 345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Jupyter notebook</a:t>
            </a:r>
            <a:r>
              <a:rPr lang="en-GB" dirty="0"/>
              <a:t> : Chapter 10, part 1 + 2</a:t>
            </a:r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Ordinary least squares in </a:t>
            </a:r>
            <a:r>
              <a:rPr lang="en-GB" dirty="0" err="1"/>
              <a:t>scikit</a:t>
            </a:r>
            <a:r>
              <a:rPr lang="en-GB" dirty="0"/>
              <a:t>-learn: </a:t>
            </a:r>
            <a:br>
              <a:rPr lang="en-GB" dirty="0"/>
            </a:br>
            <a:r>
              <a:rPr lang="en-GB" dirty="0">
                <a:hlinkClick r:id="rId2"/>
              </a:rPr>
              <a:t>http://scikit-learn.org/stable/modules/linear_model.html#ordinary-least-squares</a:t>
            </a:r>
            <a:r>
              <a:rPr lang="en-GB" dirty="0"/>
              <a:t> </a:t>
            </a:r>
          </a:p>
          <a:p>
            <a:r>
              <a:rPr lang="en-GB" dirty="0"/>
              <a:t>Robustness and RANSAC in </a:t>
            </a:r>
            <a:r>
              <a:rPr lang="en-GB" dirty="0" err="1"/>
              <a:t>scikit</a:t>
            </a:r>
            <a:r>
              <a:rPr lang="en-GB" dirty="0"/>
              <a:t>-learn: </a:t>
            </a:r>
            <a:br>
              <a:rPr lang="en-GB" dirty="0"/>
            </a:br>
            <a:r>
              <a:rPr lang="en-GB" dirty="0">
                <a:hlinkClick r:id="rId3"/>
              </a:rPr>
              <a:t>http://scikit-learn.org/stable/modules/linear_model.html#robustness-regression-outliers-and-modeling-errors</a:t>
            </a:r>
            <a:r>
              <a:rPr lang="en-GB" dirty="0"/>
              <a:t> </a:t>
            </a:r>
          </a:p>
          <a:p>
            <a:r>
              <a:rPr lang="en-GB" dirty="0"/>
              <a:t>Decision tree regression in </a:t>
            </a:r>
            <a:r>
              <a:rPr lang="en-GB" dirty="0" err="1"/>
              <a:t>scikit</a:t>
            </a:r>
            <a:r>
              <a:rPr lang="en-GB" dirty="0"/>
              <a:t>-learn: </a:t>
            </a:r>
            <a:br>
              <a:rPr lang="en-GB" dirty="0"/>
            </a:br>
            <a:r>
              <a:rPr lang="en-GB" dirty="0">
                <a:hlinkClick r:id="rId4"/>
              </a:rPr>
              <a:t>http://scikit-learn.org/stable/modules/tree.html</a:t>
            </a:r>
            <a:r>
              <a:rPr lang="en-GB" dirty="0"/>
              <a:t> </a:t>
            </a:r>
          </a:p>
          <a:p>
            <a:r>
              <a:rPr lang="en-GB" dirty="0"/>
              <a:t>Random forests in </a:t>
            </a:r>
            <a:r>
              <a:rPr lang="en-GB" dirty="0" err="1"/>
              <a:t>scikit</a:t>
            </a:r>
            <a:r>
              <a:rPr lang="en-GB" dirty="0"/>
              <a:t>-learn: </a:t>
            </a:r>
            <a:br>
              <a:rPr lang="en-GB" dirty="0"/>
            </a:br>
            <a:r>
              <a:rPr lang="en-GB" dirty="0">
                <a:hlinkClick r:id="rId5"/>
              </a:rPr>
              <a:t>http://scikit-learn.org/stable/modules/ensemble.html#forests-of-randomized-trees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51561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lassholder for innhold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Modelling and prediction of a continuous target variable</a:t>
                </a:r>
              </a:p>
              <a:p>
                <a:endParaRPr lang="en-GB" dirty="0"/>
              </a:p>
              <a:p>
                <a:r>
                  <a:rPr lang="en-GB" dirty="0"/>
                  <a:t>Supervised learning, i.e., we exploit</a:t>
                </a:r>
                <a:br>
                  <a:rPr lang="en-GB" dirty="0"/>
                </a:br>
                <a:r>
                  <a:rPr lang="en-GB" dirty="0"/>
                  <a:t>our knowledge about the target/response</a:t>
                </a:r>
              </a:p>
              <a:p>
                <a:endParaRPr lang="en-GB" dirty="0"/>
              </a:p>
              <a:p>
                <a:r>
                  <a:rPr lang="en-GB" dirty="0"/>
                  <a:t>In statistics, linear regression models share: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nb-NO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nb-NO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br>
                  <a:rPr lang="nb-NO" b="1" dirty="0"/>
                </a:br>
                <a:endParaRPr lang="nb-NO" sz="105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nb-NO" dirty="0"/>
                  <a:t>:</a:t>
                </a:r>
                <a:r>
                  <a:rPr lang="nb-NO" b="1" dirty="0"/>
                  <a:t> </a:t>
                </a:r>
                <a:r>
                  <a:rPr lang="nb-NO" dirty="0" err="1"/>
                  <a:t>predictor</a:t>
                </a:r>
                <a:r>
                  <a:rPr lang="nb-NO" dirty="0"/>
                  <a:t> </a:t>
                </a:r>
                <a:r>
                  <a:rPr lang="nb-NO" dirty="0" err="1"/>
                  <a:t>matrix</a:t>
                </a:r>
                <a:endParaRPr lang="nb-NO" b="1" dirty="0"/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nb-NO" dirty="0">
                    <a:ea typeface="Cambria Math" panose="02040503050406030204" pitchFamily="18" charset="0"/>
                  </a:rPr>
                  <a:t>: weight vector (regression coefficients)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b-NO" dirty="0">
                    <a:ea typeface="Cambria Math" panose="02040503050406030204" pitchFamily="18" charset="0"/>
                  </a:rPr>
                  <a:t>: target/</a:t>
                </a:r>
                <a:r>
                  <a:rPr lang="nb-NO" dirty="0" err="1">
                    <a:ea typeface="Cambria Math" panose="02040503050406030204" pitchFamily="18" charset="0"/>
                  </a:rPr>
                  <a:t>response</a:t>
                </a:r>
                <a:r>
                  <a:rPr lang="nb-NO" dirty="0">
                    <a:ea typeface="Cambria Math" panose="02040503050406030204" pitchFamily="18" charset="0"/>
                  </a:rPr>
                  <a:t> </a:t>
                </a:r>
                <a:r>
                  <a:rPr lang="nb-NO" dirty="0" err="1">
                    <a:ea typeface="Cambria Math" panose="02040503050406030204" pitchFamily="18" charset="0"/>
                  </a:rPr>
                  <a:t>vector</a:t>
                </a:r>
                <a:endParaRPr lang="nb-NO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GB" dirty="0"/>
                  <a:t>: error (residual when fitted)</a:t>
                </a:r>
                <a:endParaRPr lang="en-GB" b="1" dirty="0"/>
              </a:p>
            </p:txBody>
          </p:sp>
        </mc:Choice>
        <mc:Fallback xmlns="">
          <p:sp>
            <p:nvSpPr>
              <p:cNvPr id="2" name="Plassholder for innhol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7" t="-1529" b="-85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pic>
        <p:nvPicPr>
          <p:cNvPr id="2052" name="Picture 4" descr="Linear regress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00" y="2734875"/>
            <a:ext cx="41719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Sylinder 5"/>
          <p:cNvSpPr txBox="1"/>
          <p:nvPr/>
        </p:nvSpPr>
        <p:spPr>
          <a:xfrm>
            <a:off x="4810894" y="5559335"/>
            <a:ext cx="4297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Sewaqu</a:t>
            </a:r>
            <a:r>
              <a:rPr lang="en-US" sz="1200" dirty="0"/>
              <a:t> - Own work, Public Domain, https://commons.wikimedia.org/w/index.php?curid=11967659</a:t>
            </a:r>
            <a:endParaRPr lang="en-GB" sz="1200" dirty="0"/>
          </a:p>
        </p:txBody>
      </p:sp>
      <p:sp>
        <p:nvSpPr>
          <p:cNvPr id="7" name="Rektangel 6"/>
          <p:cNvSpPr/>
          <p:nvPr/>
        </p:nvSpPr>
        <p:spPr>
          <a:xfrm>
            <a:off x="1044000" y="3982064"/>
            <a:ext cx="1368000" cy="52693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9D924856-3211-4EB9-B68F-F022E1434FDE}"/>
              </a:ext>
            </a:extLst>
          </p:cNvPr>
          <p:cNvSpPr txBox="1"/>
          <p:nvPr/>
        </p:nvSpPr>
        <p:spPr>
          <a:xfrm>
            <a:off x="5580000" y="3213000"/>
            <a:ext cx="2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3144B80D-FE35-4207-B9CD-89CE86404FBE}"/>
              </a:ext>
            </a:extLst>
          </p:cNvPr>
          <p:cNvSpPr txBox="1"/>
          <p:nvPr/>
        </p:nvSpPr>
        <p:spPr>
          <a:xfrm>
            <a:off x="8433143" y="5312460"/>
            <a:ext cx="2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9331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lassholder for innhold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Intercept and one predictor ([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GB" dirty="0"/>
                  <a:t>, 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en-GB" dirty="0"/>
                  <a:t>), one target (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GB" dirty="0"/>
                  <a:t>):</a:t>
                </a:r>
              </a:p>
              <a:p>
                <a:pPr lvl="1"/>
                <a:r>
                  <a:rPr lang="en-GB" dirty="0"/>
                  <a:t>a line in a 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sz="1600" dirty="0"/>
              </a:p>
            </p:txBody>
          </p:sp>
        </mc:Choice>
        <mc:Fallback xmlns="">
          <p:sp>
            <p:nvSpPr>
              <p:cNvPr id="2" name="Plassholder for innhol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7" t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ssholder for bunn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Linear regression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3E8E6BAE-C37E-4BC8-A073-068FE31DFD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6014" y="2276999"/>
            <a:ext cx="4565582" cy="3665853"/>
          </a:xfrm>
          <a:prstGeom prst="rect">
            <a:avLst/>
          </a:prstGeom>
        </p:spPr>
      </p:pic>
      <p:sp>
        <p:nvSpPr>
          <p:cNvPr id="7" name="TekstSylinder 5">
            <a:extLst>
              <a:ext uri="{FF2B5EF4-FFF2-40B4-BE49-F238E27FC236}">
                <a16:creationId xmlns:a16="http://schemas.microsoft.com/office/drawing/2014/main" id="{34E42E36-766E-E30C-07BC-6A08909ED8DB}"/>
              </a:ext>
            </a:extLst>
          </p:cNvPr>
          <p:cNvSpPr txBox="1"/>
          <p:nvPr/>
        </p:nvSpPr>
        <p:spPr>
          <a:xfrm>
            <a:off x="2929950" y="6261358"/>
            <a:ext cx="3284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Jupyter</a:t>
            </a:r>
            <a:r>
              <a:rPr lang="en-GB" sz="1200" dirty="0"/>
              <a:t>: </a:t>
            </a:r>
            <a:r>
              <a:rPr lang="en-GB" sz="1200" dirty="0" err="1"/>
              <a:t>simple_linear_regression.ipynb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5067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98E1C2-B3DB-089E-FF7A-483159882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Linearity</a:t>
            </a:r>
          </a:p>
          <a:p>
            <a:pPr lvl="1"/>
            <a:r>
              <a:rPr lang="en-GB" dirty="0"/>
              <a:t> The relationship between the variables must be linear. </a:t>
            </a:r>
          </a:p>
          <a:p>
            <a:r>
              <a:rPr lang="en-GB" dirty="0"/>
              <a:t>Independence of errors</a:t>
            </a:r>
          </a:p>
          <a:p>
            <a:pPr lvl="1"/>
            <a:r>
              <a:rPr lang="en-GB" dirty="0"/>
              <a:t> There is not a relationship between the residuals and the variable; in other words, is independent of errors. </a:t>
            </a:r>
          </a:p>
          <a:p>
            <a:r>
              <a:rPr lang="en-GB" dirty="0"/>
              <a:t>Normality of errors</a:t>
            </a:r>
          </a:p>
          <a:p>
            <a:pPr lvl="1"/>
            <a:r>
              <a:rPr lang="en-GB" dirty="0"/>
              <a:t> The residuals must be approximately normally distributed</a:t>
            </a:r>
          </a:p>
          <a:p>
            <a:r>
              <a:rPr lang="en-GB" dirty="0"/>
              <a:t>Equal variances</a:t>
            </a:r>
          </a:p>
          <a:p>
            <a:pPr lvl="1"/>
            <a:r>
              <a:rPr lang="en-GB" dirty="0"/>
              <a:t> The variance of the residuals is the same for all values of the response values..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50064-608E-94F9-EEFB-28FA850863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45794-424E-1790-8DBE-BB5CEAFF1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900D76-5AA0-3B55-2763-1FDE76C6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(Statistical) Assumptions for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74053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BA766-947C-CD3F-E70C-0C501E2E6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4A40A-36C3-5642-437B-FE3AC0ED8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8</a:t>
            </a:fld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959B8-63E1-E0A6-41E6-2F6CBFE2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00" y="117000"/>
            <a:ext cx="6419000" cy="5976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B65E54-FAFA-4605-4986-E495D6B84F9A}"/>
              </a:ext>
            </a:extLst>
          </p:cNvPr>
          <p:cNvSpPr txBox="1"/>
          <p:nvPr/>
        </p:nvSpPr>
        <p:spPr>
          <a:xfrm>
            <a:off x="3067291" y="6377651"/>
            <a:ext cx="3086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i="1" dirty="0"/>
              <a:t>https://</a:t>
            </a:r>
            <a:r>
              <a:rPr lang="en-GB" sz="1100" i="1" dirty="0" err="1"/>
              <a:t>online.stat.psu.edu</a:t>
            </a:r>
            <a:r>
              <a:rPr lang="en-GB" sz="1100" i="1" dirty="0"/>
              <a:t>/stat500/lesson/9/9.5</a:t>
            </a:r>
          </a:p>
        </p:txBody>
      </p:sp>
    </p:spTree>
    <p:extLst>
      <p:ext uri="{BB962C8B-B14F-4D97-AF65-F5344CB8AC3E}">
        <p14:creationId xmlns:p14="http://schemas.microsoft.com/office/powerpoint/2010/main" val="1886369891"/>
      </p:ext>
    </p:extLst>
  </p:cSld>
  <p:clrMapOvr>
    <a:masterClrMapping/>
  </p:clrMapOvr>
</p:sld>
</file>

<file path=ppt/theme/theme1.xml><?xml version="1.0" encoding="utf-8"?>
<a:theme xmlns:a="http://schemas.openxmlformats.org/drawingml/2006/main" name="NMBU 16:9 with footer">
  <a:themeElements>
    <a:clrScheme name="NMB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7F"/>
      </a:accent1>
      <a:accent2>
        <a:srgbClr val="FEC843"/>
      </a:accent2>
      <a:accent3>
        <a:srgbClr val="556680"/>
      </a:accent3>
      <a:accent4>
        <a:srgbClr val="00A1CD"/>
      </a:accent4>
      <a:accent5>
        <a:srgbClr val="000000"/>
      </a:accent5>
      <a:accent6>
        <a:srgbClr val="C8ACB7"/>
      </a:accent6>
      <a:hlink>
        <a:srgbClr val="009D7F"/>
      </a:hlink>
      <a:folHlink>
        <a:srgbClr val="77645A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2440</Words>
  <Application>Microsoft Macintosh PowerPoint</Application>
  <PresentationFormat>On-screen Show (4:3)</PresentationFormat>
  <Paragraphs>443</Paragraphs>
  <Slides>36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Times New Roman</vt:lpstr>
      <vt:lpstr>NMBU 16:9 with footer</vt:lpstr>
      <vt:lpstr>PowerPoint Presentation</vt:lpstr>
      <vt:lpstr>Regression – predicting  continuous target variables</vt:lpstr>
      <vt:lpstr>PowerPoint Presentation</vt:lpstr>
      <vt:lpstr>Summary</vt:lpstr>
      <vt:lpstr>Resources</vt:lpstr>
      <vt:lpstr>Linear regression</vt:lpstr>
      <vt:lpstr>Linear regression</vt:lpstr>
      <vt:lpstr>(Statistical) Assumptions for Linear regression</vt:lpstr>
      <vt:lpstr>PowerPoint Presentation</vt:lpstr>
      <vt:lpstr>Model assumptions</vt:lpstr>
      <vt:lpstr>Model assumptions &amp; diagnostic plotting</vt:lpstr>
      <vt:lpstr>Multiple linear regression</vt:lpstr>
      <vt:lpstr>Solving linear regression</vt:lpstr>
      <vt:lpstr>Multiple linear regression</vt:lpstr>
      <vt:lpstr>Exploratory data analysis</vt:lpstr>
      <vt:lpstr>Implementing ordinary least squares</vt:lpstr>
      <vt:lpstr>Model performance</vt:lpstr>
      <vt:lpstr>Performance metrics </vt:lpstr>
      <vt:lpstr>R2 - Coefficient of Determination</vt:lpstr>
      <vt:lpstr>Performance metrics</vt:lpstr>
      <vt:lpstr>RANSAC - RANdom Sample Consensus</vt:lpstr>
      <vt:lpstr>High-dimensional data</vt:lpstr>
      <vt:lpstr>PCR (PCA Regression)</vt:lpstr>
      <vt:lpstr>PLS* regression 🇸🇪</vt:lpstr>
      <vt:lpstr>PLS* regression 🇸🇪</vt:lpstr>
      <vt:lpstr>PLS* regression 🇸🇪</vt:lpstr>
      <vt:lpstr>PCR vs PSL</vt:lpstr>
      <vt:lpstr>Transformations in regression</vt:lpstr>
      <vt:lpstr>Polynomial regression</vt:lpstr>
      <vt:lpstr>Regularization</vt:lpstr>
      <vt:lpstr>Regularization</vt:lpstr>
      <vt:lpstr>Decision tree regression</vt:lpstr>
      <vt:lpstr>Random forest regression</vt:lpstr>
      <vt:lpstr>Other types of Regression</vt:lpstr>
      <vt:lpstr>Regression as the last step of …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/>
  <cp:lastModifiedBy/>
  <cp:revision>1</cp:revision>
  <dcterms:created xsi:type="dcterms:W3CDTF">2017-01-04T09:15:10Z</dcterms:created>
  <dcterms:modified xsi:type="dcterms:W3CDTF">2024-04-18T10:15:39Z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484126-3486-41a9-802e-7f1e2277276c_Enabled">
    <vt:lpwstr>true</vt:lpwstr>
  </property>
  <property fmtid="{D5CDD505-2E9C-101B-9397-08002B2CF9AE}" pid="3" name="MSIP_Label_d0484126-3486-41a9-802e-7f1e2277276c_SetDate">
    <vt:lpwstr>2021-04-14T12:48:54Z</vt:lpwstr>
  </property>
  <property fmtid="{D5CDD505-2E9C-101B-9397-08002B2CF9AE}" pid="4" name="MSIP_Label_d0484126-3486-41a9-802e-7f1e2277276c_Method">
    <vt:lpwstr>Standard</vt:lpwstr>
  </property>
  <property fmtid="{D5CDD505-2E9C-101B-9397-08002B2CF9AE}" pid="5" name="MSIP_Label_d0484126-3486-41a9-802e-7f1e2277276c_Name">
    <vt:lpwstr>d0484126-3486-41a9-802e-7f1e2277276c</vt:lpwstr>
  </property>
  <property fmtid="{D5CDD505-2E9C-101B-9397-08002B2CF9AE}" pid="6" name="MSIP_Label_d0484126-3486-41a9-802e-7f1e2277276c_SiteId">
    <vt:lpwstr>eec01f8e-737f-43e3-9ed5-f8a59913bd82</vt:lpwstr>
  </property>
  <property fmtid="{D5CDD505-2E9C-101B-9397-08002B2CF9AE}" pid="7" name="MSIP_Label_d0484126-3486-41a9-802e-7f1e2277276c_ActionId">
    <vt:lpwstr>94478f02-e156-4fdb-8f40-d2b61ab70b2c</vt:lpwstr>
  </property>
  <property fmtid="{D5CDD505-2E9C-101B-9397-08002B2CF9AE}" pid="8" name="MSIP_Label_d0484126-3486-41a9-802e-7f1e2277276c_ContentBits">
    <vt:lpwstr>0</vt:lpwstr>
  </property>
</Properties>
</file>